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4" r:id="rId4"/>
    <p:sldId id="266" r:id="rId5"/>
    <p:sldId id="268" r:id="rId6"/>
    <p:sldId id="270" r:id="rId7"/>
    <p:sldId id="272" r:id="rId8"/>
    <p:sldId id="274" r:id="rId9"/>
    <p:sldId id="276" r:id="rId10"/>
    <p:sldId id="278" r:id="rId11"/>
    <p:sldId id="280" r:id="rId12"/>
    <p:sldId id="282" r:id="rId13"/>
    <p:sldId id="284" r:id="rId14"/>
    <p:sldId id="286" r:id="rId15"/>
    <p:sldId id="288" r:id="rId16"/>
    <p:sldId id="290" r:id="rId17"/>
    <p:sldId id="292" r:id="rId18"/>
    <p:sldId id="294" r:id="rId19"/>
    <p:sldId id="296" r:id="rId20"/>
    <p:sldId id="298" r:id="rId21"/>
    <p:sldId id="300" r:id="rId22"/>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0"/>
    <p:restoredTop sz="0"/>
  </p:normalViewPr>
  <p:slideViewPr>
    <p:cSldViewPr>
      <p:cViewPr varScale="1">
        <p:scale>
          <a:sx n="73" d="100"/>
          <a:sy n="73" d="100"/>
        </p:scale>
        <p:origin x="-1236" y="-102"/>
      </p:cViewPr>
      <p:guideLst>
        <p:guide orient="horz" pos="2160"/>
        <p:guide pos="3839"/>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ayout 1">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8" y="274638"/>
            <a:ext cx="10970058"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8" y="1600200"/>
            <a:ext cx="10970058"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8" y="6356350"/>
            <a:ext cx="284408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pPr/>
              <a:t>3/20/2019</a:t>
            </a:fld>
            <a:endParaRPr lang="en-US"/>
          </a:p>
        </p:txBody>
      </p:sp>
      <p:sp>
        <p:nvSpPr>
          <p:cNvPr id="5" name="Footer Placeholder 4"/>
          <p:cNvSpPr>
            <a:spLocks noGrp="1"/>
          </p:cNvSpPr>
          <p:nvPr>
            <p:ph type="ftr" sz="quarter" idx="3"/>
          </p:nvPr>
        </p:nvSpPr>
        <p:spPr>
          <a:xfrm>
            <a:off x="4164559" y="6356350"/>
            <a:ext cx="38598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416" y="6356350"/>
            <a:ext cx="28440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0"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5" Type="http://schemas.openxmlformats.org/officeDocument/2006/relationships/hyperlink" Target="https://assets.kpmg/content/dam/kpmg/pdf/2016/05/carrots-and-sticks-may-2016.pdf" TargetMode="Externa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204192" cy="6872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3" name="New picture"/>
          <p:cNvPicPr/>
          <p:nvPr/>
        </p:nvPicPr>
        <p:blipFill>
          <a:blip r:embed="rId2"/>
          <a:stretch>
            <a:fillRect/>
          </a:stretch>
        </p:blipFill>
        <p:spPr>
          <a:xfrm>
            <a:off x="0" y="0"/>
            <a:ext cx="12204192" cy="6872224"/>
          </a:xfrm>
          <a:prstGeom prst="rect">
            <a:avLst/>
          </a:prstGeom>
        </p:spPr>
      </p:pic>
      <p:sp>
        <p:nvSpPr>
          <p:cNvPr id="4" name="New shape"/>
          <p:cNvSpPr/>
          <p:nvPr/>
        </p:nvSpPr>
        <p:spPr>
          <a:xfrm>
            <a:off x="-4826" y="130175"/>
            <a:ext cx="4878705" cy="3244088"/>
          </a:xfrm>
          <a:prstGeom prst="rect">
            <a:avLst/>
          </a:prstGeom>
          <a:ln>
            <a:noFill/>
          </a:ln>
        </p:spPr>
        <p:style>
          <a:lnRef idx="2">
            <a:schemeClr val="accent1">
              <a:shade val="50000"/>
            </a:schemeClr>
          </a:lnRef>
          <a:fillRef idx="1">
            <a:srgbClr val="FFFFFF"/>
          </a:fillRef>
          <a:effectRef idx="0">
            <a:schemeClr val="accent1"/>
          </a:effectRef>
          <a:fontRef idx="minor">
            <a:schemeClr val="lt1"/>
          </a:fontRef>
        </p:style>
        <p:txBody>
          <a:bodyPr lIns="91440" tIns="91440" rIns="91440" bIns="91440" rtlCol="0" anchor="t"/>
          <a:lstStyle/>
          <a:p>
            <a:pPr defTabSz="457200">
              <a:lnSpc>
                <a:spcPct val="100000"/>
              </a:lnSpc>
            </a:pPr>
            <a:r>
              <a:rPr sz="2400">
                <a:solidFill>
                  <a:srgbClr val="000000"/>
                </a:solidFill>
                <a:latin typeface="Lato"/>
              </a:rPr>
              <a:t>Auditing and Assurance Update on Non-Financial Information (NFI)</a:t>
            </a:r>
          </a:p>
          <a:p>
            <a:pPr defTabSz="457200">
              <a:lnSpc>
                <a:spcPct val="100000"/>
              </a:lnSpc>
              <a:spcBef>
                <a:spcPct val="0"/>
              </a:spcBef>
            </a:pPr>
            <a:r>
              <a:rPr sz="1600">
                <a:solidFill>
                  <a:srgbClr val="000000"/>
                </a:solidFill>
                <a:latin typeface="Lato"/>
              </a:rPr>
              <a:t>Date March 22, 2019</a:t>
            </a:r>
            <a:r>
              <a:rPr sz="2400">
                <a:solidFill>
                  <a:srgbClr val="000000"/>
                </a:solidFill>
                <a:latin typeface="Lato"/>
              </a:rPr>
              <a:t> </a:t>
            </a:r>
          </a:p>
          <a:p>
            <a:pPr defTabSz="457200">
              <a:lnSpc>
                <a:spcPct val="100000"/>
              </a:lnSpc>
              <a:spcBef>
                <a:spcPct val="0"/>
              </a:spcBef>
            </a:pPr>
            <a:endParaRPr sz="2400">
              <a:solidFill>
                <a:srgbClr val="000000"/>
              </a:solidFill>
              <a:latin typeface="Lato"/>
            </a:endParaRPr>
          </a:p>
          <a:p>
            <a:pPr defTabSz="457200">
              <a:lnSpc>
                <a:spcPct val="100000"/>
              </a:lnSpc>
              <a:spcBef>
                <a:spcPct val="0"/>
              </a:spcBef>
            </a:pPr>
            <a:r>
              <a:rPr sz="2400">
                <a:solidFill>
                  <a:srgbClr val="000000"/>
                </a:solidFill>
                <a:latin typeface="Lato"/>
              </a:rPr>
              <a:t>Presented by: </a:t>
            </a:r>
          </a:p>
          <a:p>
            <a:pPr defTabSz="457200">
              <a:lnSpc>
                <a:spcPct val="100000"/>
              </a:lnSpc>
              <a:spcBef>
                <a:spcPct val="0"/>
              </a:spcBef>
            </a:pPr>
            <a:r>
              <a:rPr sz="2400">
                <a:solidFill>
                  <a:srgbClr val="000000"/>
                </a:solidFill>
                <a:latin typeface="Lato"/>
              </a:rPr>
              <a:t>Liv A. Watson</a:t>
            </a:r>
          </a:p>
          <a:p>
            <a:pPr defTabSz="457200">
              <a:lnSpc>
                <a:spcPct val="100000"/>
              </a:lnSpc>
              <a:spcBef>
                <a:spcPct val="0"/>
              </a:spcBef>
            </a:pPr>
            <a:r>
              <a:rPr sz="1800">
                <a:solidFill>
                  <a:srgbClr val="000000"/>
                </a:solidFill>
                <a:latin typeface="Lato"/>
              </a:rPr>
              <a:t>Sr. Director of Strategic Customer Initiatives</a:t>
            </a:r>
          </a:p>
          <a:p>
            <a:pPr defTabSz="457200">
              <a:lnSpc>
                <a:spcPct val="100000"/>
              </a:lnSpc>
              <a:spcBef>
                <a:spcPct val="0"/>
              </a:spcBef>
            </a:pPr>
            <a:endParaRPr sz="1800">
              <a:solidFill>
                <a:srgbClr val="000000"/>
              </a:solidFill>
              <a:latin typeface="Lato"/>
            </a:endParaRPr>
          </a:p>
          <a:p>
            <a:pPr defTabSz="457200">
              <a:lnSpc>
                <a:spcPct val="100000"/>
              </a:lnSpc>
              <a:spcBef>
                <a:spcPct val="0"/>
              </a:spcBef>
            </a:pPr>
            <a:endParaRPr sz="1800">
              <a:solidFill>
                <a:srgbClr val="000000"/>
              </a:solidFill>
              <a:latin typeface="Lato"/>
            </a:endParaRPr>
          </a:p>
          <a:p>
            <a:pPr defTabSz="457200">
              <a:lnSpc>
                <a:spcPct val="100000"/>
              </a:lnSpc>
              <a:spcBef>
                <a:spcPct val="0"/>
              </a:spcBef>
            </a:pPr>
            <a:endParaRPr sz="1800">
              <a:solidFill>
                <a:srgbClr val="000000"/>
              </a:solidFill>
              <a:latin typeface="Lato"/>
            </a:endParaRPr>
          </a:p>
          <a:p>
            <a:pPr defTabSz="457200">
              <a:lnSpc>
                <a:spcPct val="100000"/>
              </a:lnSpc>
              <a:spcBef>
                <a:spcPct val="0"/>
              </a:spcBef>
            </a:pPr>
            <a:r>
              <a:rPr sz="1800">
                <a:solidFill>
                  <a:srgbClr val="000000"/>
                </a:solidFill>
                <a:latin typeface="Lato"/>
              </a:rPr>
              <a:t> </a:t>
            </a:r>
          </a:p>
          <a:p>
            <a:pPr defTabSz="457200">
              <a:lnSpc>
                <a:spcPct val="100000"/>
              </a:lnSpc>
              <a:spcBef>
                <a:spcPct val="0"/>
              </a:spcBef>
            </a:pPr>
            <a:endParaRPr sz="1600">
              <a:solidFill>
                <a:srgbClr val="000000"/>
              </a:solidFill>
              <a:latin typeface="Lato"/>
            </a:endParaRPr>
          </a:p>
        </p:txBody>
      </p:sp>
      <p:sp>
        <p:nvSpPr>
          <p:cNvPr id="5" name="New shape"/>
          <p:cNvSpPr/>
          <p:nvPr/>
        </p:nvSpPr>
        <p:spPr>
          <a:xfrm>
            <a:off x="0" y="4866894"/>
            <a:ext cx="9747885" cy="180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6" name="New picture"/>
          <p:cNvPicPr/>
          <p:nvPr/>
        </p:nvPicPr>
        <p:blipFill>
          <a:blip r:embed="rId3"/>
          <a:stretch>
            <a:fillRect/>
          </a:stretch>
        </p:blipFill>
        <p:spPr>
          <a:xfrm>
            <a:off x="0" y="4866894"/>
            <a:ext cx="9747885" cy="1806448"/>
          </a:xfrm>
          <a:prstGeom prst="rect">
            <a:avLst/>
          </a:prstGeom>
        </p:spPr>
      </p:pic>
      <p:sp>
        <p:nvSpPr>
          <p:cNvPr id="7" name="New shape"/>
          <p:cNvSpPr/>
          <p:nvPr/>
        </p:nvSpPr>
        <p:spPr>
          <a:xfrm>
            <a:off x="9392920" y="4866894"/>
            <a:ext cx="2811272" cy="1806448"/>
          </a:xfrm>
          <a:prstGeom prst="rect">
            <a:avLst/>
          </a:prstGeom>
          <a:ln>
            <a:noFill/>
          </a:ln>
        </p:spPr>
        <p:style>
          <a:lnRef idx="2">
            <a:schemeClr val="accent1">
              <a:shade val="50000"/>
            </a:schemeClr>
          </a:lnRef>
          <a:fillRef idx="1">
            <a:srgbClr val="FFFFFF"/>
          </a:fillRef>
          <a:effectRef idx="0">
            <a:schemeClr val="accent1"/>
          </a:effectRef>
          <a:fontRef idx="minor">
            <a:schemeClr val="lt1"/>
          </a:fontRef>
        </p:style>
        <p:txBody>
          <a:bodyPr lIns="91440" tIns="91440" rIns="91440" bIns="91440" rtlCol="0" anchor="t"/>
          <a:lstStyle/>
          <a:p>
            <a:pPr algn="ctr" defTabSz="457200"/>
            <a:r>
              <a:rPr sz="2200" b="1">
                <a:solidFill>
                  <a:srgbClr val="EE2724"/>
                </a:solidFill>
                <a:latin typeface="Lato"/>
              </a:rPr>
              <a:t>The 44th World Continuous Auditing &amp; Reporting Symposium </a:t>
            </a:r>
          </a:p>
        </p:txBody>
      </p:sp>
      <p:sp>
        <p:nvSpPr>
          <p:cNvPr id="8" name="New shape"/>
          <p:cNvSpPr/>
          <p:nvPr/>
        </p:nvSpPr>
        <p:spPr>
          <a:xfrm>
            <a:off x="7027037" y="-2371852"/>
            <a:ext cx="952500"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endParaRPr sz="1200">
              <a:solidFill>
                <a:srgbClr val="000000"/>
              </a:solidFill>
              <a:latin typeface="Arial"/>
            </a:endParaRPr>
          </a:p>
        </p:txBody>
      </p:sp>
      <p:sp>
        <p:nvSpPr>
          <p:cNvPr id="9" name="New shape"/>
          <p:cNvSpPr/>
          <p:nvPr/>
        </p:nvSpPr>
        <p:spPr>
          <a:xfrm>
            <a:off x="76708" y="2669540"/>
            <a:ext cx="1887855" cy="704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10" name="New picture"/>
          <p:cNvPicPr/>
          <p:nvPr/>
        </p:nvPicPr>
        <p:blipFill>
          <a:blip r:embed="rId4"/>
          <a:stretch>
            <a:fillRect/>
          </a:stretch>
        </p:blipFill>
        <p:spPr>
          <a:xfrm>
            <a:off x="76708" y="2669540"/>
            <a:ext cx="1887855" cy="70472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66877" y="3209798"/>
            <a:ext cx="11127359" cy="256159"/>
          </a:xfrm>
          <a:prstGeom prst="rightArrow">
            <a:avLst/>
          </a:prstGeom>
          <a:ln w="38100"/>
        </p:spPr>
        <p:style>
          <a:lnRef idx="2">
            <a:srgbClr val="9BDA44"/>
          </a:lnRef>
          <a:fillRef idx="1">
            <a:srgbClr val="0F7F40"/>
          </a:fillRef>
          <a:effectRef idx="0">
            <a:schemeClr val="accent1"/>
          </a:effectRef>
          <a:fontRef idx="minor">
            <a:schemeClr val="lt1"/>
          </a:fontRef>
        </p:style>
        <p:txBody>
          <a:bodyPr lIns="91440" tIns="91440" rIns="91440" bIns="91440" rtlCol="0" anchor="ctr"/>
          <a:lstStyle/>
          <a:p>
            <a:endParaRPr/>
          </a:p>
        </p:txBody>
      </p:sp>
      <p:sp>
        <p:nvSpPr>
          <p:cNvPr id="3" name="New shape"/>
          <p:cNvSpPr/>
          <p:nvPr/>
        </p:nvSpPr>
        <p:spPr>
          <a:xfrm>
            <a:off x="271526" y="237998"/>
            <a:ext cx="3965321" cy="1012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endParaRPr sz="1200">
              <a:solidFill>
                <a:srgbClr val="000000"/>
              </a:solidFill>
              <a:latin typeface="Arial"/>
            </a:endParaRPr>
          </a:p>
        </p:txBody>
      </p:sp>
      <p:sp>
        <p:nvSpPr>
          <p:cNvPr id="4" name="New shape"/>
          <p:cNvSpPr/>
          <p:nvPr/>
        </p:nvSpPr>
        <p:spPr>
          <a:xfrm>
            <a:off x="132588" y="121285"/>
            <a:ext cx="11961876" cy="623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595959"/>
                </a:solidFill>
                <a:latin typeface="Lato"/>
              </a:rPr>
              <a:t>     Current  Drivers - EU Regulated Non-Financial Discourse Requirements</a:t>
            </a:r>
            <a:r>
              <a:rPr sz="1200">
                <a:solidFill>
                  <a:srgbClr val="595959"/>
                </a:solidFill>
                <a:latin typeface="Arial"/>
              </a:rPr>
              <a:t> </a:t>
            </a:r>
          </a:p>
        </p:txBody>
      </p:sp>
      <p:sp>
        <p:nvSpPr>
          <p:cNvPr id="5" name="New shape"/>
          <p:cNvSpPr/>
          <p:nvPr/>
        </p:nvSpPr>
        <p:spPr>
          <a:xfrm>
            <a:off x="2041906" y="3465957"/>
            <a:ext cx="292862" cy="472059"/>
          </a:xfrm>
          <a:prstGeom prst="triangle">
            <a:avLst/>
          </a:prstGeom>
          <a:ln w="12700"/>
        </p:spPr>
        <p:style>
          <a:lnRef idx="2">
            <a:srgbClr val="66CC00"/>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6" name="New shape"/>
          <p:cNvSpPr/>
          <p:nvPr/>
        </p:nvSpPr>
        <p:spPr>
          <a:xfrm>
            <a:off x="12460859" y="6792087"/>
            <a:ext cx="292862" cy="472059"/>
          </a:xfrm>
          <a:prstGeom prst="triangle">
            <a:avLst/>
          </a:prstGeom>
          <a:ln w="12700"/>
        </p:spPr>
        <p:style>
          <a:lnRef idx="2">
            <a:srgbClr val="444444"/>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7" name="New shape"/>
          <p:cNvSpPr/>
          <p:nvPr/>
        </p:nvSpPr>
        <p:spPr>
          <a:xfrm rot="10740000">
            <a:off x="861949" y="2785999"/>
            <a:ext cx="292862" cy="472059"/>
          </a:xfrm>
          <a:prstGeom prst="triangle">
            <a:avLst/>
          </a:prstGeom>
          <a:ln w="12700"/>
        </p:spPr>
        <p:style>
          <a:lnRef idx="2">
            <a:srgbClr val="66CC00"/>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8" name="New shape"/>
          <p:cNvSpPr/>
          <p:nvPr/>
        </p:nvSpPr>
        <p:spPr>
          <a:xfrm>
            <a:off x="601599" y="1418336"/>
            <a:ext cx="813562" cy="53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b="1">
                <a:solidFill>
                  <a:srgbClr val="000000"/>
                </a:solidFill>
                <a:latin typeface="Lato"/>
              </a:rPr>
              <a:t>15 April</a:t>
            </a:r>
          </a:p>
          <a:p>
            <a:pPr defTabSz="457200">
              <a:spcBef>
                <a:spcPct val="0"/>
              </a:spcBef>
            </a:pPr>
            <a:r>
              <a:rPr sz="2000" b="1">
                <a:solidFill>
                  <a:srgbClr val="0F7F40"/>
                </a:solidFill>
                <a:latin typeface="Lato"/>
              </a:rPr>
              <a:t>2014</a:t>
            </a:r>
          </a:p>
        </p:txBody>
      </p:sp>
      <p:sp>
        <p:nvSpPr>
          <p:cNvPr id="9" name="New shape"/>
          <p:cNvSpPr/>
          <p:nvPr/>
        </p:nvSpPr>
        <p:spPr>
          <a:xfrm>
            <a:off x="4755261" y="3990594"/>
            <a:ext cx="1060577" cy="53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b="1">
                <a:solidFill>
                  <a:srgbClr val="000000"/>
                </a:solidFill>
                <a:latin typeface="Lato"/>
              </a:rPr>
              <a:t>6 December</a:t>
            </a:r>
          </a:p>
          <a:p>
            <a:pPr defTabSz="457200">
              <a:spcBef>
                <a:spcPct val="0"/>
              </a:spcBef>
            </a:pPr>
            <a:r>
              <a:rPr sz="1800" b="1">
                <a:solidFill>
                  <a:srgbClr val="0F7F40"/>
                </a:solidFill>
                <a:latin typeface="Lato"/>
              </a:rPr>
              <a:t>2016</a:t>
            </a:r>
          </a:p>
        </p:txBody>
      </p:sp>
      <p:sp>
        <p:nvSpPr>
          <p:cNvPr id="10" name="New shape"/>
          <p:cNvSpPr/>
          <p:nvPr/>
        </p:nvSpPr>
        <p:spPr>
          <a:xfrm>
            <a:off x="3495421" y="1570228"/>
            <a:ext cx="1303528" cy="53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b="1">
                <a:solidFill>
                  <a:srgbClr val="000000"/>
                </a:solidFill>
                <a:latin typeface="Lato"/>
              </a:rPr>
              <a:t>22 October</a:t>
            </a:r>
          </a:p>
          <a:p>
            <a:pPr defTabSz="457200">
              <a:spcBef>
                <a:spcPct val="0"/>
              </a:spcBef>
            </a:pPr>
            <a:r>
              <a:rPr sz="1800" b="1">
                <a:solidFill>
                  <a:srgbClr val="0F7F40"/>
                </a:solidFill>
                <a:latin typeface="Lato"/>
              </a:rPr>
              <a:t>2014</a:t>
            </a:r>
          </a:p>
        </p:txBody>
      </p:sp>
      <p:sp>
        <p:nvSpPr>
          <p:cNvPr id="11" name="New shape"/>
          <p:cNvSpPr/>
          <p:nvPr/>
        </p:nvSpPr>
        <p:spPr>
          <a:xfrm>
            <a:off x="1781556" y="3938016"/>
            <a:ext cx="813562" cy="53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b="1">
                <a:solidFill>
                  <a:srgbClr val="000000"/>
                </a:solidFill>
                <a:latin typeface="Lato"/>
              </a:rPr>
              <a:t>June</a:t>
            </a:r>
          </a:p>
          <a:p>
            <a:pPr defTabSz="457200">
              <a:spcBef>
                <a:spcPct val="0"/>
              </a:spcBef>
            </a:pPr>
            <a:r>
              <a:rPr sz="1800" b="1">
                <a:solidFill>
                  <a:srgbClr val="0F7F40"/>
                </a:solidFill>
                <a:latin typeface="Lato"/>
              </a:rPr>
              <a:t>2014</a:t>
            </a:r>
          </a:p>
        </p:txBody>
      </p:sp>
      <p:sp>
        <p:nvSpPr>
          <p:cNvPr id="12" name="New shape"/>
          <p:cNvSpPr/>
          <p:nvPr/>
        </p:nvSpPr>
        <p:spPr>
          <a:xfrm>
            <a:off x="161417" y="1955165"/>
            <a:ext cx="2232787" cy="689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a:solidFill>
                  <a:srgbClr val="000000"/>
                </a:solidFill>
                <a:latin typeface="Lato"/>
              </a:rPr>
              <a:t>The plenary of the European Parliament adoption the </a:t>
            </a:r>
            <a:r>
              <a:rPr sz="1200" b="1">
                <a:solidFill>
                  <a:srgbClr val="000000"/>
                </a:solidFill>
                <a:latin typeface="Lato"/>
              </a:rPr>
              <a:t>EU Directive 2014/95/EU</a:t>
            </a:r>
            <a:r>
              <a:rPr sz="1200">
                <a:solidFill>
                  <a:srgbClr val="000000"/>
                </a:solidFill>
                <a:latin typeface="Lato"/>
              </a:rPr>
              <a:t> </a:t>
            </a:r>
          </a:p>
        </p:txBody>
      </p:sp>
      <p:sp>
        <p:nvSpPr>
          <p:cNvPr id="13" name="New shape"/>
          <p:cNvSpPr/>
          <p:nvPr/>
        </p:nvSpPr>
        <p:spPr>
          <a:xfrm>
            <a:off x="1093851" y="4442714"/>
            <a:ext cx="2600706" cy="1379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a:solidFill>
                  <a:srgbClr val="000000"/>
                </a:solidFill>
                <a:latin typeface="Lato"/>
              </a:rPr>
              <a:t>The UK Financial Reporting Council (FRC) published the "Guidance on the Strategic Report" which encouraged companies to facilitate communication and engagement with investors by publishing moire relevant narrative reports. </a:t>
            </a:r>
          </a:p>
        </p:txBody>
      </p:sp>
      <p:sp>
        <p:nvSpPr>
          <p:cNvPr id="14" name="New shape"/>
          <p:cNvSpPr/>
          <p:nvPr/>
        </p:nvSpPr>
        <p:spPr>
          <a:xfrm rot="10740000">
            <a:off x="3705987" y="2736596"/>
            <a:ext cx="292862" cy="472059"/>
          </a:xfrm>
          <a:prstGeom prst="triangle">
            <a:avLst/>
          </a:prstGeom>
          <a:ln w="12700"/>
        </p:spPr>
        <p:style>
          <a:lnRef idx="2">
            <a:srgbClr val="66CC00"/>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15" name="New shape"/>
          <p:cNvSpPr/>
          <p:nvPr/>
        </p:nvSpPr>
        <p:spPr>
          <a:xfrm>
            <a:off x="2911221" y="2107057"/>
            <a:ext cx="2178939" cy="53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a:solidFill>
                  <a:srgbClr val="000000"/>
                </a:solidFill>
                <a:latin typeface="Lato"/>
              </a:rPr>
              <a:t>The </a:t>
            </a:r>
            <a:r>
              <a:rPr sz="1200" b="1">
                <a:solidFill>
                  <a:srgbClr val="000000"/>
                </a:solidFill>
                <a:latin typeface="Lato"/>
              </a:rPr>
              <a:t> Directive </a:t>
            </a:r>
            <a:r>
              <a:rPr sz="1200">
                <a:solidFill>
                  <a:srgbClr val="000000"/>
                </a:solidFill>
                <a:latin typeface="Lato"/>
              </a:rPr>
              <a:t>was published in the EU Official Journal </a:t>
            </a:r>
          </a:p>
        </p:txBody>
      </p:sp>
      <p:sp>
        <p:nvSpPr>
          <p:cNvPr id="16" name="New shape"/>
          <p:cNvSpPr/>
          <p:nvPr/>
        </p:nvSpPr>
        <p:spPr>
          <a:xfrm>
            <a:off x="5139055" y="3465957"/>
            <a:ext cx="292862" cy="472059"/>
          </a:xfrm>
          <a:prstGeom prst="triangle">
            <a:avLst/>
          </a:prstGeom>
          <a:ln w="12700"/>
        </p:spPr>
        <p:style>
          <a:lnRef idx="2">
            <a:srgbClr val="66CC00"/>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17" name="New shape"/>
          <p:cNvSpPr/>
          <p:nvPr/>
        </p:nvSpPr>
        <p:spPr>
          <a:xfrm>
            <a:off x="4011295" y="4527423"/>
            <a:ext cx="2688844" cy="1499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a:solidFill>
                  <a:srgbClr val="000000"/>
                </a:solidFill>
                <a:latin typeface="Lato"/>
              </a:rPr>
              <a:t>EU Directive by which it must be transposed into UK National Legislation /  Companies Act 2006 requirements for the Strategic Report and include diversity</a:t>
            </a:r>
          </a:p>
          <a:p>
            <a:pPr defTabSz="457200">
              <a:spcBef>
                <a:spcPct val="0"/>
              </a:spcBef>
            </a:pPr>
            <a:r>
              <a:rPr sz="1200">
                <a:solidFill>
                  <a:srgbClr val="000000"/>
                </a:solidFill>
                <a:latin typeface="Lato"/>
              </a:rPr>
              <a:t>requirements in the Disclosure and Transparency Rules (DTR).</a:t>
            </a:r>
          </a:p>
        </p:txBody>
      </p:sp>
      <p:sp>
        <p:nvSpPr>
          <p:cNvPr id="18" name="New shape"/>
          <p:cNvSpPr/>
          <p:nvPr/>
        </p:nvSpPr>
        <p:spPr>
          <a:xfrm>
            <a:off x="5869051" y="1763268"/>
            <a:ext cx="1303528" cy="53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b="1">
                <a:solidFill>
                  <a:srgbClr val="000000"/>
                </a:solidFill>
                <a:latin typeface="Lato"/>
              </a:rPr>
              <a:t>1 January</a:t>
            </a:r>
          </a:p>
          <a:p>
            <a:pPr defTabSz="457200">
              <a:spcBef>
                <a:spcPct val="0"/>
              </a:spcBef>
            </a:pPr>
            <a:r>
              <a:rPr sz="1800" b="1">
                <a:solidFill>
                  <a:srgbClr val="0F7F40"/>
                </a:solidFill>
                <a:latin typeface="Lato"/>
              </a:rPr>
              <a:t>2017</a:t>
            </a:r>
          </a:p>
        </p:txBody>
      </p:sp>
      <p:sp>
        <p:nvSpPr>
          <p:cNvPr id="19" name="New shape"/>
          <p:cNvSpPr/>
          <p:nvPr/>
        </p:nvSpPr>
        <p:spPr>
          <a:xfrm rot="10740000">
            <a:off x="6311519" y="2722626"/>
            <a:ext cx="292862" cy="472059"/>
          </a:xfrm>
          <a:prstGeom prst="triangle">
            <a:avLst/>
          </a:prstGeom>
          <a:ln w="12700"/>
        </p:spPr>
        <p:style>
          <a:lnRef idx="2">
            <a:srgbClr val="66CC00"/>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20" name="New shape"/>
          <p:cNvSpPr/>
          <p:nvPr/>
        </p:nvSpPr>
        <p:spPr>
          <a:xfrm>
            <a:off x="5516754" y="2300097"/>
            <a:ext cx="2178939" cy="537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a:solidFill>
                  <a:srgbClr val="000000"/>
                </a:solidFill>
                <a:latin typeface="Lato"/>
              </a:rPr>
              <a:t>The first reporting year</a:t>
            </a:r>
          </a:p>
        </p:txBody>
      </p:sp>
      <p:sp>
        <p:nvSpPr>
          <p:cNvPr id="21" name="New shape"/>
          <p:cNvSpPr/>
          <p:nvPr/>
        </p:nvSpPr>
        <p:spPr>
          <a:xfrm>
            <a:off x="8389493" y="3465957"/>
            <a:ext cx="292862" cy="472059"/>
          </a:xfrm>
          <a:prstGeom prst="triangle">
            <a:avLst/>
          </a:prstGeom>
          <a:ln w="12700"/>
        </p:spPr>
        <p:style>
          <a:lnRef idx="2">
            <a:srgbClr val="66CC00"/>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22" name="New shape"/>
          <p:cNvSpPr/>
          <p:nvPr/>
        </p:nvSpPr>
        <p:spPr>
          <a:xfrm>
            <a:off x="8005699" y="3938016"/>
            <a:ext cx="1060577" cy="53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b="1">
                <a:solidFill>
                  <a:srgbClr val="000000"/>
                </a:solidFill>
                <a:latin typeface="Lato"/>
              </a:rPr>
              <a:t>July</a:t>
            </a:r>
          </a:p>
          <a:p>
            <a:pPr defTabSz="457200">
              <a:spcBef>
                <a:spcPct val="0"/>
              </a:spcBef>
            </a:pPr>
            <a:r>
              <a:rPr sz="1800" b="1">
                <a:solidFill>
                  <a:srgbClr val="0F7F40"/>
                </a:solidFill>
                <a:latin typeface="Lato"/>
              </a:rPr>
              <a:t>2018</a:t>
            </a:r>
          </a:p>
        </p:txBody>
      </p:sp>
      <p:sp>
        <p:nvSpPr>
          <p:cNvPr id="23" name="New shape"/>
          <p:cNvSpPr/>
          <p:nvPr/>
        </p:nvSpPr>
        <p:spPr>
          <a:xfrm>
            <a:off x="7287513" y="4442714"/>
            <a:ext cx="3277489" cy="1764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lnSpc>
                <a:spcPct val="100000"/>
              </a:lnSpc>
            </a:pPr>
            <a:r>
              <a:rPr sz="1200">
                <a:solidFill>
                  <a:srgbClr val="000000"/>
                </a:solidFill>
                <a:latin typeface="Lato"/>
              </a:rPr>
              <a:t>The UK Financial Reporting Council (FRC) publishes a  substantive revisions update to  the "Guidance on the Strategic Report" / </a:t>
            </a:r>
            <a:r>
              <a:rPr sz="1200" i="1">
                <a:solidFill>
                  <a:srgbClr val="000000"/>
                </a:solidFill>
                <a:latin typeface="Lato"/>
              </a:rPr>
              <a:t>Effective Date:</a:t>
            </a:r>
            <a:r>
              <a:rPr sz="1200">
                <a:solidFill>
                  <a:srgbClr val="000000"/>
                </a:solidFill>
                <a:latin typeface="Lato"/>
              </a:rPr>
              <a:t> Accounting periods starting on or after 1 January 2019. The changes are designed to bring about a shift in focus and improve openness and transparency, the hallmarks of good governance and reporting of non-financial information . </a:t>
            </a:r>
          </a:p>
        </p:txBody>
      </p:sp>
      <p:sp>
        <p:nvSpPr>
          <p:cNvPr id="24" name="New shape"/>
          <p:cNvSpPr/>
          <p:nvPr/>
        </p:nvSpPr>
        <p:spPr>
          <a:xfrm rot="10740000">
            <a:off x="9289796" y="2736596"/>
            <a:ext cx="292862" cy="472059"/>
          </a:xfrm>
          <a:prstGeom prst="triangle">
            <a:avLst/>
          </a:prstGeom>
          <a:ln w="12700"/>
        </p:spPr>
        <p:style>
          <a:lnRef idx="2">
            <a:srgbClr val="66CC00"/>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25" name="New shape"/>
          <p:cNvSpPr/>
          <p:nvPr/>
        </p:nvSpPr>
        <p:spPr>
          <a:xfrm>
            <a:off x="8932799" y="1021715"/>
            <a:ext cx="1303528" cy="536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b="1">
                <a:solidFill>
                  <a:srgbClr val="000000"/>
                </a:solidFill>
                <a:latin typeface="Lato"/>
              </a:rPr>
              <a:t>October</a:t>
            </a:r>
          </a:p>
          <a:p>
            <a:pPr defTabSz="457200">
              <a:spcBef>
                <a:spcPct val="0"/>
              </a:spcBef>
            </a:pPr>
            <a:r>
              <a:rPr sz="1800" b="1">
                <a:solidFill>
                  <a:srgbClr val="0F7F40"/>
                </a:solidFill>
                <a:latin typeface="Lato"/>
              </a:rPr>
              <a:t>2018</a:t>
            </a:r>
          </a:p>
        </p:txBody>
      </p:sp>
      <p:sp>
        <p:nvSpPr>
          <p:cNvPr id="26" name="New shape"/>
          <p:cNvSpPr/>
          <p:nvPr/>
        </p:nvSpPr>
        <p:spPr>
          <a:xfrm>
            <a:off x="7178929" y="1502791"/>
            <a:ext cx="4615307" cy="1335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a:solidFill>
                  <a:srgbClr val="000000"/>
                </a:solidFill>
                <a:latin typeface="Arial"/>
              </a:rPr>
              <a:t>The FRC's ANNUAL REVIEW OF CORPORATE GOVERNANCE AND REPORTING.. announces that FRC expect disclosure for non-financial data to focus on the impact of its activities in respect of these matters, the policies it has in place, any due diligence processes introduced through which it assesses and tracks their effectiveness and the related outcomes.  </a:t>
            </a:r>
          </a:p>
        </p:txBody>
      </p:sp>
      <p:sp>
        <p:nvSpPr>
          <p:cNvPr id="27" name="New shape"/>
          <p:cNvSpPr/>
          <p:nvPr/>
        </p:nvSpPr>
        <p:spPr>
          <a:xfrm>
            <a:off x="10677906" y="4258945"/>
            <a:ext cx="1375664" cy="1794637"/>
          </a:xfrm>
          <a:prstGeom prst="rect">
            <a:avLst/>
          </a:prstGeom>
          <a:ln>
            <a:noFill/>
          </a:ln>
        </p:spPr>
        <p:style>
          <a:lnRef idx="2">
            <a:schemeClr val="accent1">
              <a:shade val="50000"/>
            </a:schemeClr>
          </a:lnRef>
          <a:fillRef idx="1">
            <a:srgbClr val="CBCBCB"/>
          </a:fillRef>
          <a:effectRef idx="0">
            <a:schemeClr val="accent1"/>
          </a:effectRef>
          <a:fontRef idx="minor">
            <a:schemeClr val="lt1"/>
          </a:fontRef>
        </p:style>
        <p:txBody>
          <a:bodyPr lIns="91440" tIns="91440" rIns="91440" bIns="91440" rtlCol="0" anchor="t"/>
          <a:lstStyle/>
          <a:p>
            <a:pPr algn="ctr" defTabSz="457200"/>
            <a:r>
              <a:rPr sz="1000">
                <a:solidFill>
                  <a:srgbClr val="000000"/>
                </a:solidFill>
                <a:latin typeface="Lato"/>
              </a:rPr>
              <a:t>The Directive prescribes that information must be</a:t>
            </a:r>
          </a:p>
          <a:p>
            <a:pPr algn="ctr" defTabSz="457200">
              <a:spcBef>
                <a:spcPct val="0"/>
              </a:spcBef>
            </a:pPr>
            <a:r>
              <a:rPr sz="1000">
                <a:solidFill>
                  <a:srgbClr val="000000"/>
                </a:solidFill>
                <a:latin typeface="Lato"/>
              </a:rPr>
              <a:t>provided to the ‘extent necessary for an understanding</a:t>
            </a:r>
          </a:p>
          <a:p>
            <a:pPr algn="ctr" defTabSz="457200">
              <a:spcBef>
                <a:spcPct val="0"/>
              </a:spcBef>
            </a:pPr>
            <a:r>
              <a:rPr sz="1000">
                <a:solidFill>
                  <a:srgbClr val="000000"/>
                </a:solidFill>
                <a:latin typeface="Lato"/>
              </a:rPr>
              <a:t>of the company’s development, performance and</a:t>
            </a:r>
          </a:p>
          <a:p>
            <a:pPr algn="ctr" defTabSz="457200">
              <a:spcBef>
                <a:spcPct val="0"/>
              </a:spcBef>
            </a:pPr>
            <a:r>
              <a:rPr sz="1000">
                <a:solidFill>
                  <a:srgbClr val="000000"/>
                </a:solidFill>
                <a:latin typeface="Lato"/>
              </a:rPr>
              <a:t>position and the impact of its activity’</a:t>
            </a:r>
          </a:p>
        </p:txBody>
      </p:sp>
      <p:sp>
        <p:nvSpPr>
          <p:cNvPr id="28" name="New shape"/>
          <p:cNvSpPr/>
          <p:nvPr/>
        </p:nvSpPr>
        <p:spPr>
          <a:xfrm>
            <a:off x="271526" y="6429629"/>
            <a:ext cx="9908286" cy="36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800" b="1" i="1">
                <a:solidFill>
                  <a:srgbClr val="66CC00"/>
                </a:solidFill>
                <a:latin typeface="Lato"/>
              </a:rPr>
              <a:t>Note: </a:t>
            </a:r>
            <a:r>
              <a:rPr sz="1200" i="1">
                <a:solidFill>
                  <a:srgbClr val="00497F"/>
                </a:solidFill>
                <a:latin typeface="Lato"/>
              </a:rPr>
              <a:t>EU Members country’s option to have the NFI “verified” by an independent assurance service provider.</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7060565" y="1306957"/>
            <a:ext cx="4931029" cy="5691632"/>
          </a:xfrm>
          <a:prstGeom prst="roundRect">
            <a:avLst/>
          </a:prstGeom>
          <a:ln w="12700"/>
        </p:spPr>
        <p:style>
          <a:lnRef idx="2">
            <a:srgbClr val="CBCBCB"/>
          </a:lnRef>
          <a:fillRef idx="1">
            <a:srgbClr val="CBCBCB"/>
          </a:fillRef>
          <a:effectRef idx="0">
            <a:schemeClr val="accent1"/>
          </a:effectRef>
          <a:fontRef idx="minor">
            <a:schemeClr val="lt1"/>
          </a:fontRef>
        </p:style>
        <p:txBody>
          <a:bodyPr lIns="91440" tIns="91440" rIns="91440" bIns="91440" rtlCol="0" anchor="ctr"/>
          <a:lstStyle/>
          <a:p>
            <a:endParaRPr/>
          </a:p>
        </p:txBody>
      </p:sp>
      <p:sp>
        <p:nvSpPr>
          <p:cNvPr id="3" name="New shape"/>
          <p:cNvSpPr/>
          <p:nvPr/>
        </p:nvSpPr>
        <p:spPr>
          <a:xfrm>
            <a:off x="6131306" y="1202182"/>
            <a:ext cx="5508879" cy="5521579"/>
          </a:xfrm>
          <a:prstGeom prst="rect">
            <a:avLst/>
          </a:prstGeom>
          <a:ln w="38100"/>
        </p:spPr>
        <p:style>
          <a:lnRef idx="2">
            <a:srgbClr val="66CC00"/>
          </a:lnRef>
          <a:fillRef idx="1">
            <a:srgbClr val="FFFFFF"/>
          </a:fillRef>
          <a:effectRef idx="0">
            <a:schemeClr val="accent1"/>
          </a:effectRef>
          <a:fontRef idx="minor">
            <a:schemeClr val="lt1"/>
          </a:fontRef>
        </p:style>
        <p:txBody>
          <a:bodyPr lIns="91440" tIns="91440" rIns="91440" bIns="91440" rtlCol="0" anchor="ctr"/>
          <a:lstStyle/>
          <a:p>
            <a:pPr defTabSz="457200"/>
            <a:endParaRPr sz="1200">
              <a:solidFill>
                <a:srgbClr val="000000"/>
              </a:solidFill>
              <a:latin typeface="Arial"/>
            </a:endParaRPr>
          </a:p>
        </p:txBody>
      </p:sp>
      <p:sp>
        <p:nvSpPr>
          <p:cNvPr id="4" name="New shape"/>
          <p:cNvSpPr/>
          <p:nvPr/>
        </p:nvSpPr>
        <p:spPr>
          <a:xfrm>
            <a:off x="787527" y="1306957"/>
            <a:ext cx="4931029" cy="5691632"/>
          </a:xfrm>
          <a:prstGeom prst="roundRect">
            <a:avLst/>
          </a:prstGeom>
          <a:ln w="12700"/>
        </p:spPr>
        <p:style>
          <a:lnRef idx="2">
            <a:srgbClr val="CBCBCB"/>
          </a:lnRef>
          <a:fillRef idx="1">
            <a:srgbClr val="CBCBCB"/>
          </a:fillRef>
          <a:effectRef idx="0">
            <a:schemeClr val="accent1"/>
          </a:effectRef>
          <a:fontRef idx="minor">
            <a:schemeClr val="lt1"/>
          </a:fontRef>
        </p:style>
        <p:txBody>
          <a:bodyPr lIns="91440" tIns="91440" rIns="91440" bIns="91440" rtlCol="0" anchor="ctr"/>
          <a:lstStyle/>
          <a:p>
            <a:endParaRPr/>
          </a:p>
        </p:txBody>
      </p:sp>
      <p:sp>
        <p:nvSpPr>
          <p:cNvPr id="5" name="New shape"/>
          <p:cNvSpPr/>
          <p:nvPr/>
        </p:nvSpPr>
        <p:spPr>
          <a:xfrm>
            <a:off x="244602" y="365379"/>
            <a:ext cx="12184253" cy="5972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3200">
                <a:solidFill>
                  <a:srgbClr val="444444"/>
                </a:solidFill>
                <a:latin typeface="Lato"/>
              </a:rPr>
              <a:t>What will be communicated in the auditor’s report ?</a:t>
            </a:r>
          </a:p>
        </p:txBody>
      </p:sp>
      <p:sp>
        <p:nvSpPr>
          <p:cNvPr id="6" name="New shape"/>
          <p:cNvSpPr/>
          <p:nvPr/>
        </p:nvSpPr>
        <p:spPr>
          <a:xfrm>
            <a:off x="6108447" y="1187450"/>
            <a:ext cx="5554599" cy="520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300">
                <a:solidFill>
                  <a:srgbClr val="000000"/>
                </a:solidFill>
                <a:latin typeface="Lato"/>
              </a:rPr>
              <a:t>The Directive 2014/95/EU allows Member States to impose state specific requirements on companies regarding the three key aspects of reporting:</a:t>
            </a:r>
          </a:p>
        </p:txBody>
      </p:sp>
      <p:sp>
        <p:nvSpPr>
          <p:cNvPr id="7" name="New shape"/>
          <p:cNvSpPr/>
          <p:nvPr/>
        </p:nvSpPr>
        <p:spPr>
          <a:xfrm>
            <a:off x="408051" y="1187450"/>
            <a:ext cx="4931029" cy="5536311"/>
          </a:xfrm>
          <a:prstGeom prst="rect">
            <a:avLst/>
          </a:prstGeom>
          <a:ln w="38100"/>
        </p:spPr>
        <p:style>
          <a:lnRef idx="2">
            <a:srgbClr val="66CC00"/>
          </a:lnRef>
          <a:fillRef idx="1">
            <a:srgbClr val="FFFFFF"/>
          </a:fillRef>
          <a:effectRef idx="0">
            <a:schemeClr val="accent1"/>
          </a:effectRef>
          <a:fontRef idx="minor">
            <a:schemeClr val="lt1"/>
          </a:fontRef>
        </p:style>
        <p:txBody>
          <a:bodyPr lIns="91440" tIns="91440" rIns="91440" bIns="91440" rtlCol="0" anchor="t"/>
          <a:lstStyle/>
          <a:p>
            <a:pPr defTabSz="457200"/>
            <a:r>
              <a:rPr sz="1200">
                <a:solidFill>
                  <a:srgbClr val="000000"/>
                </a:solidFill>
                <a:latin typeface="Arial"/>
              </a:rPr>
              <a:t>Note: </a:t>
            </a:r>
            <a:r>
              <a:rPr sz="1200" i="1">
                <a:solidFill>
                  <a:srgbClr val="000000"/>
                </a:solidFill>
                <a:latin typeface="Arial"/>
              </a:rPr>
              <a:t>The following is an example of reporting when the auditor has obtained all of the other information prior to the date of the auditor's report and has not identified a material misstatement of the other information.</a:t>
            </a:r>
          </a:p>
          <a:p>
            <a:pPr defTabSz="457200">
              <a:spcBef>
                <a:spcPct val="0"/>
              </a:spcBef>
            </a:pPr>
            <a:endParaRPr sz="1200">
              <a:solidFill>
                <a:srgbClr val="000000"/>
              </a:solidFill>
              <a:latin typeface="Arial"/>
            </a:endParaRPr>
          </a:p>
          <a:p>
            <a:pPr defTabSz="457200">
              <a:spcBef>
                <a:spcPct val="0"/>
              </a:spcBef>
            </a:pPr>
            <a:r>
              <a:rPr sz="1200">
                <a:solidFill>
                  <a:srgbClr val="000000"/>
                </a:solidFill>
                <a:latin typeface="Arial"/>
              </a:rPr>
              <a:t>Other Information [or another title if appropriate, such as “Information Other than the Financial Statements and Auditor’s Report Thereon”] Management is responsible for the other information. The other information comprises the [information included in the X report, + but does not include the financial statements and our auditor’s report thereon.]</a:t>
            </a:r>
          </a:p>
          <a:p>
            <a:pPr defTabSz="457200">
              <a:spcBef>
                <a:spcPct val="0"/>
              </a:spcBef>
            </a:pPr>
            <a:endParaRPr sz="1200">
              <a:solidFill>
                <a:srgbClr val="000000"/>
              </a:solidFill>
              <a:latin typeface="Arial"/>
            </a:endParaRPr>
          </a:p>
          <a:p>
            <a:pPr defTabSz="457200">
              <a:spcBef>
                <a:spcPct val="0"/>
              </a:spcBef>
            </a:pPr>
            <a:r>
              <a:rPr sz="1200">
                <a:solidFill>
                  <a:srgbClr val="000000"/>
                </a:solidFill>
                <a:latin typeface="Arial"/>
              </a:rPr>
              <a:t>Our opinion on the financial statements does not cover the other information and we do not express any form of assurance conclusion thereon.</a:t>
            </a:r>
          </a:p>
          <a:p>
            <a:pPr defTabSz="457200">
              <a:spcBef>
                <a:spcPct val="0"/>
              </a:spcBef>
            </a:pPr>
            <a:endParaRPr sz="1200">
              <a:solidFill>
                <a:srgbClr val="000000"/>
              </a:solidFill>
              <a:latin typeface="Arial"/>
            </a:endParaRPr>
          </a:p>
          <a:p>
            <a:pPr defTabSz="457200">
              <a:spcBef>
                <a:spcPct val="0"/>
              </a:spcBef>
            </a:pPr>
            <a:r>
              <a:rPr sz="1200">
                <a:solidFill>
                  <a:srgbClr val="000000"/>
                </a:solidFill>
                <a:latin typeface="Arial"/>
              </a:rPr>
              <a:t>In connection with our audit of the financial statements, our responsibility is to read the other information and, in doing so, consider whether the other information is materially inconsistent with the financial statements or our knowledge obtained in the audit, or otherwise appears to be materially misstated. If, based on the work we have performed, we conclude that there is a material misstatement of this other information, we are required to report that fact. </a:t>
            </a:r>
          </a:p>
          <a:p>
            <a:pPr defTabSz="457200">
              <a:spcBef>
                <a:spcPct val="0"/>
              </a:spcBef>
            </a:pPr>
            <a:endParaRPr sz="1200">
              <a:solidFill>
                <a:srgbClr val="000000"/>
              </a:solidFill>
              <a:latin typeface="Arial"/>
            </a:endParaRPr>
          </a:p>
          <a:p>
            <a:pPr defTabSz="457200">
              <a:spcBef>
                <a:spcPct val="0"/>
              </a:spcBef>
            </a:pPr>
            <a:r>
              <a:rPr sz="1200">
                <a:solidFill>
                  <a:srgbClr val="000000"/>
                </a:solidFill>
                <a:latin typeface="Arial"/>
              </a:rPr>
              <a:t>We have nothing to report in this regard. </a:t>
            </a:r>
          </a:p>
          <a:p>
            <a:pPr defTabSz="457200">
              <a:spcBef>
                <a:spcPct val="0"/>
              </a:spcBef>
            </a:pPr>
            <a:endParaRPr sz="1200">
              <a:solidFill>
                <a:srgbClr val="000000"/>
              </a:solidFill>
              <a:latin typeface="Arial"/>
            </a:endParaRPr>
          </a:p>
          <a:p>
            <a:pPr defTabSz="457200">
              <a:spcBef>
                <a:spcPct val="0"/>
              </a:spcBef>
            </a:pPr>
            <a:r>
              <a:rPr sz="1200">
                <a:solidFill>
                  <a:srgbClr val="000000"/>
                </a:solidFill>
                <a:latin typeface="Arial"/>
              </a:rPr>
              <a:t>Note:  A more specific description of the other information, such as “the management report and chairman’s statement,” may be used to identify the other information.</a:t>
            </a:r>
          </a:p>
        </p:txBody>
      </p:sp>
      <p:sp>
        <p:nvSpPr>
          <p:cNvPr id="8" name="New shape"/>
          <p:cNvSpPr/>
          <p:nvPr/>
        </p:nvSpPr>
        <p:spPr>
          <a:xfrm>
            <a:off x="6336792" y="1890141"/>
            <a:ext cx="1306957" cy="81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600">
                <a:solidFill>
                  <a:srgbClr val="707070"/>
                </a:solidFill>
                <a:latin typeface="Lato"/>
              </a:rPr>
              <a:t>Reporting </a:t>
            </a:r>
          </a:p>
          <a:p>
            <a:pPr algn="ctr" defTabSz="457200">
              <a:spcBef>
                <a:spcPct val="0"/>
              </a:spcBef>
            </a:pPr>
            <a:r>
              <a:rPr sz="1600">
                <a:solidFill>
                  <a:srgbClr val="707070"/>
                </a:solidFill>
                <a:latin typeface="Lato"/>
              </a:rPr>
              <a:t>Framework</a:t>
            </a:r>
          </a:p>
        </p:txBody>
      </p:sp>
      <p:sp>
        <p:nvSpPr>
          <p:cNvPr id="9" name="New shape"/>
          <p:cNvSpPr/>
          <p:nvPr/>
        </p:nvSpPr>
        <p:spPr>
          <a:xfrm>
            <a:off x="8037703" y="1835023"/>
            <a:ext cx="1306957" cy="81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600">
                <a:solidFill>
                  <a:srgbClr val="707070"/>
                </a:solidFill>
                <a:latin typeface="Lato"/>
              </a:rPr>
              <a:t>Disclosure</a:t>
            </a:r>
          </a:p>
          <a:p>
            <a:pPr algn="ctr" defTabSz="457200">
              <a:spcBef>
                <a:spcPct val="0"/>
              </a:spcBef>
            </a:pPr>
            <a:r>
              <a:rPr sz="1600">
                <a:solidFill>
                  <a:srgbClr val="707070"/>
                </a:solidFill>
                <a:latin typeface="Lato"/>
              </a:rPr>
              <a:t>Format</a:t>
            </a:r>
          </a:p>
        </p:txBody>
      </p:sp>
      <p:sp>
        <p:nvSpPr>
          <p:cNvPr id="10" name="New shape"/>
          <p:cNvSpPr/>
          <p:nvPr/>
        </p:nvSpPr>
        <p:spPr>
          <a:xfrm>
            <a:off x="9745472" y="1835023"/>
            <a:ext cx="1306957" cy="81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600">
                <a:solidFill>
                  <a:srgbClr val="707070"/>
                </a:solidFill>
                <a:latin typeface="Lato"/>
              </a:rPr>
              <a:t>Reporting</a:t>
            </a:r>
          </a:p>
          <a:p>
            <a:pPr algn="ctr" defTabSz="457200">
              <a:spcBef>
                <a:spcPct val="0"/>
              </a:spcBef>
            </a:pPr>
            <a:r>
              <a:rPr sz="1600">
                <a:solidFill>
                  <a:srgbClr val="707070"/>
                </a:solidFill>
                <a:latin typeface="Lato"/>
              </a:rPr>
              <a:t>Content</a:t>
            </a:r>
          </a:p>
        </p:txBody>
      </p:sp>
      <p:sp>
        <p:nvSpPr>
          <p:cNvPr id="11" name="New shape"/>
          <p:cNvSpPr/>
          <p:nvPr/>
        </p:nvSpPr>
        <p:spPr>
          <a:xfrm>
            <a:off x="6477381" y="2677160"/>
            <a:ext cx="1166368" cy="1096137"/>
          </a:xfrm>
          <a:prstGeom prst="roundRect">
            <a:avLst/>
          </a:prstGeom>
          <a:ln w="38100"/>
        </p:spPr>
        <p:style>
          <a:lnRef idx="2">
            <a:srgbClr val="66CC00"/>
          </a:lnRef>
          <a:fillRef idx="1">
            <a:srgbClr val="F3F3F3">
              <a:alpha val="0"/>
            </a:srgbClr>
          </a:fillRef>
          <a:effectRef idx="0">
            <a:schemeClr val="accent1"/>
          </a:effectRef>
          <a:fontRef idx="minor">
            <a:schemeClr val="lt1"/>
          </a:fontRef>
        </p:style>
        <p:txBody>
          <a:bodyPr lIns="91440" tIns="91440" rIns="91440" bIns="91440" rtlCol="0" anchor="ctr"/>
          <a:lstStyle/>
          <a:p>
            <a:pPr algn="ctr" defTabSz="457200"/>
            <a:r>
              <a:rPr sz="1200">
                <a:solidFill>
                  <a:srgbClr val="000000"/>
                </a:solidFill>
                <a:latin typeface="Lato"/>
              </a:rPr>
              <a:t>International </a:t>
            </a:r>
          </a:p>
          <a:p>
            <a:pPr algn="ctr" defTabSz="457200">
              <a:spcBef>
                <a:spcPct val="0"/>
              </a:spcBef>
            </a:pPr>
            <a:r>
              <a:rPr sz="1200">
                <a:solidFill>
                  <a:srgbClr val="000000"/>
                </a:solidFill>
                <a:latin typeface="Lato"/>
              </a:rPr>
              <a:t>Reporting</a:t>
            </a:r>
          </a:p>
          <a:p>
            <a:pPr algn="ctr" defTabSz="457200">
              <a:spcBef>
                <a:spcPct val="0"/>
              </a:spcBef>
            </a:pPr>
            <a:r>
              <a:rPr sz="1200">
                <a:solidFill>
                  <a:srgbClr val="000000"/>
                </a:solidFill>
                <a:latin typeface="Lato"/>
              </a:rPr>
              <a:t>Framework</a:t>
            </a:r>
          </a:p>
        </p:txBody>
      </p:sp>
      <p:sp>
        <p:nvSpPr>
          <p:cNvPr id="12" name="New shape"/>
          <p:cNvSpPr/>
          <p:nvPr/>
        </p:nvSpPr>
        <p:spPr>
          <a:xfrm>
            <a:off x="6483223" y="5390007"/>
            <a:ext cx="1166368" cy="1096137"/>
          </a:xfrm>
          <a:prstGeom prst="roundRect">
            <a:avLst/>
          </a:prstGeom>
          <a:ln w="38100"/>
        </p:spPr>
        <p:style>
          <a:lnRef idx="2">
            <a:srgbClr val="66CC00"/>
          </a:lnRef>
          <a:fillRef idx="1">
            <a:srgbClr val="F3F3F3">
              <a:alpha val="0"/>
            </a:srgbClr>
          </a:fillRef>
          <a:effectRef idx="0">
            <a:schemeClr val="accent1"/>
          </a:effectRef>
          <a:fontRef idx="minor">
            <a:schemeClr val="lt1"/>
          </a:fontRef>
        </p:style>
        <p:txBody>
          <a:bodyPr lIns="91440" tIns="91440" rIns="91440" bIns="91440" rtlCol="0" anchor="ctr"/>
          <a:lstStyle/>
          <a:p>
            <a:pPr algn="ctr" defTabSz="457200"/>
            <a:r>
              <a:rPr sz="1200">
                <a:solidFill>
                  <a:srgbClr val="000000"/>
                </a:solidFill>
                <a:latin typeface="Lato"/>
              </a:rPr>
              <a:t>National</a:t>
            </a:r>
          </a:p>
          <a:p>
            <a:pPr algn="ctr" defTabSz="457200">
              <a:spcBef>
                <a:spcPct val="0"/>
              </a:spcBef>
            </a:pPr>
            <a:r>
              <a:rPr sz="1200">
                <a:solidFill>
                  <a:srgbClr val="000000"/>
                </a:solidFill>
                <a:latin typeface="Lato"/>
              </a:rPr>
              <a:t>Reporting</a:t>
            </a:r>
          </a:p>
          <a:p>
            <a:pPr algn="ctr" defTabSz="457200">
              <a:spcBef>
                <a:spcPct val="0"/>
              </a:spcBef>
            </a:pPr>
            <a:r>
              <a:rPr sz="1200">
                <a:solidFill>
                  <a:srgbClr val="000000"/>
                </a:solidFill>
                <a:latin typeface="Lato"/>
              </a:rPr>
              <a:t>Framework</a:t>
            </a:r>
          </a:p>
        </p:txBody>
      </p:sp>
      <p:sp>
        <p:nvSpPr>
          <p:cNvPr id="13" name="New shape"/>
          <p:cNvSpPr/>
          <p:nvPr/>
        </p:nvSpPr>
        <p:spPr>
          <a:xfrm>
            <a:off x="8107934" y="2677160"/>
            <a:ext cx="1180592" cy="803910"/>
          </a:xfrm>
          <a:prstGeom prst="roundRect">
            <a:avLst/>
          </a:prstGeom>
          <a:ln w="38100"/>
        </p:spPr>
        <p:style>
          <a:lnRef idx="2">
            <a:srgbClr val="66CC00"/>
          </a:lnRef>
          <a:fillRef idx="1">
            <a:srgbClr val="F3F3F3">
              <a:alpha val="0"/>
            </a:srgbClr>
          </a:fillRef>
          <a:effectRef idx="0">
            <a:schemeClr val="accent1"/>
          </a:effectRef>
          <a:fontRef idx="minor">
            <a:schemeClr val="lt1"/>
          </a:fontRef>
        </p:style>
        <p:txBody>
          <a:bodyPr lIns="91440" tIns="91440" rIns="91440" bIns="91440" rtlCol="0" anchor="ctr"/>
          <a:lstStyle/>
          <a:p>
            <a:pPr algn="ctr" defTabSz="457200"/>
            <a:r>
              <a:rPr sz="1200">
                <a:solidFill>
                  <a:srgbClr val="000000"/>
                </a:solidFill>
                <a:latin typeface="Lato"/>
              </a:rPr>
              <a:t>Management</a:t>
            </a:r>
          </a:p>
          <a:p>
            <a:pPr algn="ctr" defTabSz="457200">
              <a:spcBef>
                <a:spcPct val="0"/>
              </a:spcBef>
            </a:pPr>
            <a:r>
              <a:rPr sz="1200">
                <a:solidFill>
                  <a:srgbClr val="000000"/>
                </a:solidFill>
                <a:latin typeface="Lato"/>
              </a:rPr>
              <a:t>Reports</a:t>
            </a:r>
          </a:p>
        </p:txBody>
      </p:sp>
      <p:sp>
        <p:nvSpPr>
          <p:cNvPr id="14" name="New shape"/>
          <p:cNvSpPr/>
          <p:nvPr/>
        </p:nvSpPr>
        <p:spPr>
          <a:xfrm>
            <a:off x="6477381" y="4033266"/>
            <a:ext cx="1166368" cy="1096137"/>
          </a:xfrm>
          <a:prstGeom prst="roundRect">
            <a:avLst/>
          </a:prstGeom>
          <a:ln w="38100"/>
        </p:spPr>
        <p:style>
          <a:lnRef idx="2">
            <a:srgbClr val="66CC00"/>
          </a:lnRef>
          <a:fillRef idx="1">
            <a:srgbClr val="F3F3F3">
              <a:alpha val="0"/>
            </a:srgbClr>
          </a:fillRef>
          <a:effectRef idx="0">
            <a:schemeClr val="accent1"/>
          </a:effectRef>
          <a:fontRef idx="minor">
            <a:schemeClr val="lt1"/>
          </a:fontRef>
        </p:style>
        <p:txBody>
          <a:bodyPr lIns="91440" tIns="91440" rIns="91440" bIns="91440" rtlCol="0" anchor="ctr"/>
          <a:lstStyle/>
          <a:p>
            <a:pPr algn="ctr" defTabSz="457200"/>
            <a:r>
              <a:rPr sz="1200">
                <a:solidFill>
                  <a:srgbClr val="000000"/>
                </a:solidFill>
                <a:latin typeface="Lato"/>
              </a:rPr>
              <a:t>EU-based</a:t>
            </a:r>
          </a:p>
          <a:p>
            <a:pPr algn="ctr" defTabSz="457200">
              <a:spcBef>
                <a:spcPct val="0"/>
              </a:spcBef>
            </a:pPr>
            <a:r>
              <a:rPr sz="1200">
                <a:solidFill>
                  <a:srgbClr val="000000"/>
                </a:solidFill>
                <a:latin typeface="Lato"/>
              </a:rPr>
              <a:t>Framework</a:t>
            </a:r>
          </a:p>
        </p:txBody>
      </p:sp>
      <p:sp>
        <p:nvSpPr>
          <p:cNvPr id="15" name="New shape"/>
          <p:cNvSpPr/>
          <p:nvPr/>
        </p:nvSpPr>
        <p:spPr>
          <a:xfrm>
            <a:off x="8108442" y="3576955"/>
            <a:ext cx="1243457" cy="782320"/>
          </a:xfrm>
          <a:prstGeom prst="roundRect">
            <a:avLst/>
          </a:prstGeom>
          <a:ln w="38100"/>
        </p:spPr>
        <p:style>
          <a:lnRef idx="2">
            <a:srgbClr val="66CC00"/>
          </a:lnRef>
          <a:fillRef idx="1">
            <a:srgbClr val="F3F3F3">
              <a:alpha val="0"/>
            </a:srgbClr>
          </a:fillRef>
          <a:effectRef idx="0">
            <a:schemeClr val="accent1"/>
          </a:effectRef>
          <a:fontRef idx="minor">
            <a:schemeClr val="lt1"/>
          </a:fontRef>
        </p:style>
        <p:txBody>
          <a:bodyPr lIns="91440" tIns="91440" rIns="91440" bIns="91440" rtlCol="0" anchor="ctr"/>
          <a:lstStyle/>
          <a:p>
            <a:pPr algn="ctr" defTabSz="457200"/>
            <a:r>
              <a:rPr sz="1200">
                <a:solidFill>
                  <a:srgbClr val="000000"/>
                </a:solidFill>
                <a:latin typeface="Lato"/>
              </a:rPr>
              <a:t>Separate Reports or &lt;IR&gt;</a:t>
            </a:r>
          </a:p>
        </p:txBody>
      </p:sp>
      <p:sp>
        <p:nvSpPr>
          <p:cNvPr id="16" name="New shape"/>
          <p:cNvSpPr/>
          <p:nvPr/>
        </p:nvSpPr>
        <p:spPr>
          <a:xfrm>
            <a:off x="9872345" y="2650109"/>
            <a:ext cx="1180084" cy="3836035"/>
          </a:xfrm>
          <a:prstGeom prst="roundRect">
            <a:avLst/>
          </a:prstGeom>
          <a:ln w="38100"/>
        </p:spPr>
        <p:style>
          <a:lnRef idx="2">
            <a:srgbClr val="66CC00"/>
          </a:lnRef>
          <a:fillRef idx="1">
            <a:srgbClr val="F3F3F3">
              <a:alpha val="0"/>
            </a:srgbClr>
          </a:fillRef>
          <a:effectRef idx="0">
            <a:schemeClr val="accent1"/>
          </a:effectRef>
          <a:fontRef idx="minor">
            <a:schemeClr val="lt1"/>
          </a:fontRef>
        </p:style>
        <p:txBody>
          <a:bodyPr lIns="91440" tIns="91440" rIns="91440" bIns="91440" rtlCol="0" anchor="ctr"/>
          <a:lstStyle/>
          <a:p>
            <a:pPr algn="ctr" defTabSz="457200"/>
            <a:r>
              <a:rPr sz="1200">
                <a:solidFill>
                  <a:srgbClr val="000000"/>
                </a:solidFill>
                <a:latin typeface="Lato"/>
              </a:rPr>
              <a:t>Safe Harbour Principles</a:t>
            </a:r>
          </a:p>
        </p:txBody>
      </p:sp>
      <p:sp>
        <p:nvSpPr>
          <p:cNvPr id="17" name="New shape"/>
          <p:cNvSpPr/>
          <p:nvPr/>
        </p:nvSpPr>
        <p:spPr>
          <a:xfrm>
            <a:off x="6399911" y="2505964"/>
            <a:ext cx="1180592" cy="0"/>
          </a:xfrm>
          <a:prstGeom prst="line">
            <a:avLst/>
          </a:prstGeom>
          <a:ln w="50800">
            <a:headEnd type="oval" w="med" len="med"/>
            <a:tailEnd type="oval" w="med" len="med"/>
          </a:ln>
        </p:spPr>
        <p:style>
          <a:lnRef idx="1">
            <a:srgbClr val="66CC00"/>
          </a:lnRef>
          <a:fillRef idx="0">
            <a:srgbClr val="F3F3F3"/>
          </a:fillRef>
          <a:effectRef idx="0">
            <a:schemeClr val="accent1"/>
          </a:effectRef>
          <a:fontRef idx="minor">
            <a:schemeClr val="tx1"/>
          </a:fontRef>
        </p:style>
        <p:txBody>
          <a:bodyPr lIns="91440" tIns="91440" rIns="91440" bIns="91440" rtlCol="0" anchor="ctr"/>
          <a:lstStyle/>
          <a:p>
            <a:endParaRPr/>
          </a:p>
        </p:txBody>
      </p:sp>
      <p:sp>
        <p:nvSpPr>
          <p:cNvPr id="18" name="New shape"/>
          <p:cNvSpPr/>
          <p:nvPr/>
        </p:nvSpPr>
        <p:spPr>
          <a:xfrm>
            <a:off x="8107934" y="2478405"/>
            <a:ext cx="1180592" cy="0"/>
          </a:xfrm>
          <a:prstGeom prst="line">
            <a:avLst/>
          </a:prstGeom>
          <a:ln w="50800">
            <a:headEnd type="oval" w="med" len="med"/>
            <a:tailEnd type="oval" w="med" len="med"/>
          </a:ln>
        </p:spPr>
        <p:style>
          <a:lnRef idx="1">
            <a:srgbClr val="66CC00"/>
          </a:lnRef>
          <a:fillRef idx="0">
            <a:srgbClr val="F3F3F3"/>
          </a:fillRef>
          <a:effectRef idx="0">
            <a:schemeClr val="accent1"/>
          </a:effectRef>
          <a:fontRef idx="minor">
            <a:schemeClr val="tx1"/>
          </a:fontRef>
        </p:style>
        <p:txBody>
          <a:bodyPr lIns="91440" tIns="91440" rIns="91440" bIns="91440" rtlCol="0" anchor="ctr"/>
          <a:lstStyle/>
          <a:p>
            <a:endParaRPr/>
          </a:p>
        </p:txBody>
      </p:sp>
      <p:sp>
        <p:nvSpPr>
          <p:cNvPr id="19" name="New shape"/>
          <p:cNvSpPr/>
          <p:nvPr/>
        </p:nvSpPr>
        <p:spPr>
          <a:xfrm>
            <a:off x="9871837" y="2477389"/>
            <a:ext cx="1180592" cy="0"/>
          </a:xfrm>
          <a:prstGeom prst="line">
            <a:avLst/>
          </a:prstGeom>
          <a:ln w="50800">
            <a:headEnd type="oval" w="med" len="med"/>
            <a:tailEnd type="oval" w="med" len="med"/>
          </a:ln>
        </p:spPr>
        <p:style>
          <a:lnRef idx="1">
            <a:srgbClr val="66CC00"/>
          </a:lnRef>
          <a:fillRef idx="0">
            <a:srgbClr val="F3F3F3"/>
          </a:fillRef>
          <a:effectRef idx="0">
            <a:schemeClr val="accent1"/>
          </a:effectRef>
          <a:fontRef idx="minor">
            <a:schemeClr val="tx1"/>
          </a:fontRef>
        </p:style>
        <p:txBody>
          <a:bodyPr lIns="91440" tIns="91440" rIns="91440" bIns="91440" rtlCol="0" anchor="ctr"/>
          <a:lstStyle/>
          <a:p>
            <a:endParaRPr/>
          </a:p>
        </p:txBody>
      </p:sp>
      <p:sp>
        <p:nvSpPr>
          <p:cNvPr id="20" name="New shape"/>
          <p:cNvSpPr/>
          <p:nvPr/>
        </p:nvSpPr>
        <p:spPr>
          <a:xfrm>
            <a:off x="8117967" y="4466336"/>
            <a:ext cx="1236218" cy="782320"/>
          </a:xfrm>
          <a:prstGeom prst="roundRect">
            <a:avLst/>
          </a:prstGeom>
          <a:ln w="38100"/>
        </p:spPr>
        <p:style>
          <a:lnRef idx="2">
            <a:srgbClr val="66CC00"/>
          </a:lnRef>
          <a:fillRef idx="1">
            <a:srgbClr val="F3F3F3">
              <a:alpha val="0"/>
            </a:srgbClr>
          </a:fillRef>
          <a:effectRef idx="0">
            <a:schemeClr val="accent1"/>
          </a:effectRef>
          <a:fontRef idx="minor">
            <a:schemeClr val="lt1"/>
          </a:fontRef>
        </p:style>
        <p:txBody>
          <a:bodyPr lIns="91440" tIns="91440" rIns="91440" bIns="91440" rtlCol="0" anchor="ctr"/>
          <a:lstStyle/>
          <a:p>
            <a:pPr algn="ctr" defTabSz="457200"/>
            <a:r>
              <a:rPr sz="1200">
                <a:solidFill>
                  <a:srgbClr val="000000"/>
                </a:solidFill>
                <a:latin typeface="Lato"/>
              </a:rPr>
              <a:t>Industry Specific </a:t>
            </a:r>
          </a:p>
          <a:p>
            <a:pPr algn="ctr" defTabSz="457200">
              <a:spcBef>
                <a:spcPct val="0"/>
              </a:spcBef>
            </a:pPr>
            <a:r>
              <a:rPr sz="1200">
                <a:solidFill>
                  <a:srgbClr val="000000"/>
                </a:solidFill>
                <a:latin typeface="Lato"/>
              </a:rPr>
              <a:t>Reports</a:t>
            </a:r>
          </a:p>
        </p:txBody>
      </p:sp>
      <p:sp>
        <p:nvSpPr>
          <p:cNvPr id="21" name="New shape"/>
          <p:cNvSpPr/>
          <p:nvPr/>
        </p:nvSpPr>
        <p:spPr>
          <a:xfrm>
            <a:off x="8117967" y="5390007"/>
            <a:ext cx="1238504" cy="675640"/>
          </a:xfrm>
          <a:prstGeom prst="roundRect">
            <a:avLst/>
          </a:prstGeom>
          <a:ln w="38100"/>
        </p:spPr>
        <p:style>
          <a:lnRef idx="2">
            <a:srgbClr val="66CC00"/>
          </a:lnRef>
          <a:fillRef idx="1">
            <a:srgbClr val="F3F3F3">
              <a:alpha val="0"/>
            </a:srgbClr>
          </a:fillRef>
          <a:effectRef idx="0">
            <a:schemeClr val="accent1"/>
          </a:effectRef>
          <a:fontRef idx="minor">
            <a:schemeClr val="lt1"/>
          </a:fontRef>
        </p:style>
        <p:txBody>
          <a:bodyPr lIns="91440" tIns="91440" rIns="91440" bIns="91440" rtlCol="0" anchor="ctr"/>
          <a:lstStyle/>
          <a:p>
            <a:pPr algn="ctr" defTabSz="457200"/>
            <a:r>
              <a:rPr sz="1200">
                <a:solidFill>
                  <a:srgbClr val="000000"/>
                </a:solidFill>
                <a:latin typeface="Lato"/>
              </a:rPr>
              <a:t>Stakeholder</a:t>
            </a:r>
          </a:p>
          <a:p>
            <a:pPr algn="ctr" defTabSz="457200">
              <a:spcBef>
                <a:spcPct val="0"/>
              </a:spcBef>
            </a:pPr>
            <a:r>
              <a:rPr sz="1000">
                <a:solidFill>
                  <a:srgbClr val="000000"/>
                </a:solidFill>
                <a:latin typeface="Lato"/>
              </a:rPr>
              <a:t>Communications</a:t>
            </a:r>
          </a:p>
        </p:txBody>
      </p:sp>
      <p:sp>
        <p:nvSpPr>
          <p:cNvPr id="22" name="New shape"/>
          <p:cNvSpPr/>
          <p:nvPr/>
        </p:nvSpPr>
        <p:spPr>
          <a:xfrm>
            <a:off x="8117967" y="6171438"/>
            <a:ext cx="1238504" cy="454660"/>
          </a:xfrm>
          <a:prstGeom prst="roundRect">
            <a:avLst/>
          </a:prstGeom>
          <a:ln w="38100"/>
        </p:spPr>
        <p:style>
          <a:lnRef idx="2">
            <a:srgbClr val="000000"/>
          </a:lnRef>
          <a:fillRef idx="1">
            <a:srgbClr val="F3F3F3">
              <a:alpha val="0"/>
            </a:srgbClr>
          </a:fillRef>
          <a:effectRef idx="0">
            <a:schemeClr val="accent1"/>
          </a:effectRef>
          <a:fontRef idx="minor">
            <a:schemeClr val="lt1"/>
          </a:fontRef>
        </p:style>
        <p:txBody>
          <a:bodyPr lIns="91440" tIns="91440" rIns="91440" bIns="91440" rtlCol="0" anchor="ctr"/>
          <a:lstStyle/>
          <a:p>
            <a:pPr algn="ctr" defTabSz="457200"/>
            <a:r>
              <a:rPr sz="1200">
                <a:solidFill>
                  <a:srgbClr val="000000"/>
                </a:solidFill>
                <a:latin typeface="Lato"/>
              </a:rPr>
              <a:t>Stastitics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203938" cy="6862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3" name="New picture"/>
          <p:cNvPicPr/>
          <p:nvPr/>
        </p:nvPicPr>
        <p:blipFill>
          <a:blip r:embed="rId2"/>
          <a:stretch>
            <a:fillRect/>
          </a:stretch>
        </p:blipFill>
        <p:spPr>
          <a:xfrm>
            <a:off x="0" y="0"/>
            <a:ext cx="12203938" cy="6862191"/>
          </a:xfrm>
          <a:prstGeom prst="rect">
            <a:avLst/>
          </a:prstGeom>
        </p:spPr>
      </p:pic>
      <p:sp>
        <p:nvSpPr>
          <p:cNvPr id="4" name="New shape"/>
          <p:cNvSpPr/>
          <p:nvPr/>
        </p:nvSpPr>
        <p:spPr>
          <a:xfrm>
            <a:off x="3448685" y="97663"/>
            <a:ext cx="5649214" cy="891159"/>
          </a:xfrm>
          <a:prstGeom prst="rect">
            <a:avLst/>
          </a:prstGeom>
          <a:ln>
            <a:noFill/>
          </a:ln>
        </p:spPr>
        <p:style>
          <a:lnRef idx="2">
            <a:schemeClr val="accent1">
              <a:shade val="50000"/>
            </a:schemeClr>
          </a:lnRef>
          <a:fillRef idx="1">
            <a:srgbClr val="FFFFFF"/>
          </a:fillRef>
          <a:effectRef idx="0">
            <a:schemeClr val="accent1"/>
          </a:effectRef>
          <a:fontRef idx="minor">
            <a:schemeClr val="lt1"/>
          </a:fontRef>
        </p:style>
        <p:txBody>
          <a:bodyPr lIns="91440" tIns="91440" rIns="91440" bIns="91440" rtlCol="0" anchor="t"/>
          <a:lstStyle/>
          <a:p>
            <a:pPr defTabSz="457200"/>
            <a:r>
              <a:rPr sz="4800">
                <a:solidFill>
                  <a:srgbClr val="00497F"/>
                </a:solidFill>
                <a:latin typeface="Lato"/>
              </a:rPr>
              <a:t>Current Challenges</a:t>
            </a:r>
          </a:p>
        </p:txBody>
      </p:sp>
      <p:sp>
        <p:nvSpPr>
          <p:cNvPr id="5" name="New shape"/>
          <p:cNvSpPr/>
          <p:nvPr/>
        </p:nvSpPr>
        <p:spPr>
          <a:xfrm>
            <a:off x="3448685" y="1612265"/>
            <a:ext cx="5739511" cy="5226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457200" lvl="1" indent="-228600" defTabSz="457200">
              <a:buChar char="•"/>
            </a:pPr>
            <a:r>
              <a:rPr sz="2400">
                <a:solidFill>
                  <a:srgbClr val="000000"/>
                </a:solidFill>
                <a:latin typeface="Lato"/>
              </a:rPr>
              <a:t>Maturity of the company’s reporting processes</a:t>
            </a:r>
          </a:p>
          <a:p>
            <a:pPr defTabSz="457200">
              <a:spcBef>
                <a:spcPct val="0"/>
              </a:spcBef>
            </a:pPr>
            <a:endParaRPr sz="2400">
              <a:solidFill>
                <a:srgbClr val="000000"/>
              </a:solidFill>
              <a:latin typeface="Lato"/>
            </a:endParaRPr>
          </a:p>
          <a:p>
            <a:pPr marL="457200" lvl="1" indent="-228600" defTabSz="457200">
              <a:spcBef>
                <a:spcPct val="0"/>
              </a:spcBef>
              <a:buChar char="•"/>
            </a:pPr>
            <a:r>
              <a:rPr sz="2400">
                <a:solidFill>
                  <a:srgbClr val="000000"/>
                </a:solidFill>
                <a:latin typeface="Lato"/>
              </a:rPr>
              <a:t>Define the scope of the assurance engagement</a:t>
            </a:r>
          </a:p>
          <a:p>
            <a:pPr defTabSz="457200">
              <a:spcBef>
                <a:spcPct val="0"/>
              </a:spcBef>
            </a:pPr>
            <a:endParaRPr sz="2400">
              <a:solidFill>
                <a:srgbClr val="000000"/>
              </a:solidFill>
              <a:latin typeface="Lato"/>
            </a:endParaRPr>
          </a:p>
          <a:p>
            <a:pPr marL="457200" lvl="1" indent="-228600" defTabSz="457200">
              <a:spcBef>
                <a:spcPct val="0"/>
              </a:spcBef>
              <a:buChar char="•"/>
            </a:pPr>
            <a:r>
              <a:rPr sz="2400">
                <a:solidFill>
                  <a:srgbClr val="000000"/>
                </a:solidFill>
                <a:latin typeface="Lato"/>
              </a:rPr>
              <a:t>Assess the subject matter</a:t>
            </a:r>
          </a:p>
          <a:p>
            <a:pPr defTabSz="457200">
              <a:spcBef>
                <a:spcPct val="0"/>
              </a:spcBef>
            </a:pPr>
            <a:endParaRPr sz="2400">
              <a:solidFill>
                <a:srgbClr val="000000"/>
              </a:solidFill>
              <a:latin typeface="Lato"/>
            </a:endParaRPr>
          </a:p>
          <a:p>
            <a:pPr marL="457200" lvl="1" indent="-228600" defTabSz="457200">
              <a:spcBef>
                <a:spcPct val="0"/>
              </a:spcBef>
              <a:buChar char="•"/>
            </a:pPr>
            <a:r>
              <a:rPr sz="2400">
                <a:solidFill>
                  <a:srgbClr val="000000"/>
                </a:solidFill>
                <a:latin typeface="Lato"/>
              </a:rPr>
              <a:t>Assess the reporting criteria</a:t>
            </a:r>
          </a:p>
          <a:p>
            <a:pPr defTabSz="457200">
              <a:spcBef>
                <a:spcPct val="0"/>
              </a:spcBef>
            </a:pPr>
            <a:endParaRPr sz="2400">
              <a:solidFill>
                <a:srgbClr val="000000"/>
              </a:solidFill>
              <a:latin typeface="Lato"/>
            </a:endParaRPr>
          </a:p>
          <a:p>
            <a:pPr marL="457200" lvl="1" indent="-228600" defTabSz="457200">
              <a:spcBef>
                <a:spcPct val="0"/>
              </a:spcBef>
              <a:buChar char="•"/>
            </a:pPr>
            <a:r>
              <a:rPr sz="2400">
                <a:solidFill>
                  <a:srgbClr val="000000"/>
                </a:solidFill>
                <a:latin typeface="Lato"/>
              </a:rPr>
              <a:t>Assess materiality</a:t>
            </a:r>
          </a:p>
          <a:p>
            <a:pPr defTabSz="457200">
              <a:spcBef>
                <a:spcPct val="0"/>
              </a:spcBef>
            </a:pPr>
            <a:endParaRPr sz="2400">
              <a:solidFill>
                <a:srgbClr val="000000"/>
              </a:solidFill>
              <a:latin typeface="Lato"/>
            </a:endParaRPr>
          </a:p>
          <a:p>
            <a:pPr marL="457200" lvl="1" indent="-228600" defTabSz="457200">
              <a:spcBef>
                <a:spcPct val="0"/>
              </a:spcBef>
              <a:buChar char="•"/>
            </a:pPr>
            <a:r>
              <a:rPr sz="2400">
                <a:solidFill>
                  <a:srgbClr val="000000"/>
                </a:solidFill>
                <a:latin typeface="Lato"/>
              </a:rPr>
              <a:t>Form of the assurance report</a:t>
            </a:r>
          </a:p>
        </p:txBody>
      </p:sp>
      <p:sp>
        <p:nvSpPr>
          <p:cNvPr id="6" name="New shape"/>
          <p:cNvSpPr/>
          <p:nvPr/>
        </p:nvSpPr>
        <p:spPr>
          <a:xfrm>
            <a:off x="3190113" y="1625092"/>
            <a:ext cx="663575" cy="634111"/>
          </a:xfrm>
          <a:prstGeom prst="ellipse">
            <a:avLst/>
          </a:prstGeom>
          <a:ln>
            <a:noFill/>
          </a:ln>
        </p:spPr>
        <p:style>
          <a:lnRef idx="2">
            <a:schemeClr val="accent1">
              <a:shade val="50000"/>
            </a:schemeClr>
          </a:lnRef>
          <a:fillRef idx="1">
            <a:srgbClr val="40AEFF"/>
          </a:fillRef>
          <a:effectRef idx="0">
            <a:schemeClr val="accent1"/>
          </a:effectRef>
          <a:fontRef idx="minor">
            <a:schemeClr val="lt1"/>
          </a:fontRef>
        </p:style>
        <p:txBody>
          <a:bodyPr lIns="91440" tIns="91440" rIns="91440" bIns="91440" rtlCol="0" anchor="ctr"/>
          <a:lstStyle/>
          <a:p>
            <a:endParaRPr/>
          </a:p>
        </p:txBody>
      </p:sp>
      <p:sp>
        <p:nvSpPr>
          <p:cNvPr id="7" name="New shape"/>
          <p:cNvSpPr/>
          <p:nvPr/>
        </p:nvSpPr>
        <p:spPr>
          <a:xfrm>
            <a:off x="3322828" y="1684020"/>
            <a:ext cx="634111" cy="575183"/>
          </a:xfrm>
          <a:prstGeom prst="ellipse">
            <a:avLst/>
          </a:prstGeom>
          <a:ln>
            <a:noFill/>
          </a:ln>
        </p:spPr>
        <p:style>
          <a:lnRef idx="2">
            <a:schemeClr val="accent1">
              <a:shade val="50000"/>
            </a:schemeClr>
          </a:lnRef>
          <a:fillRef idx="1">
            <a:srgbClr val="00497F"/>
          </a:fillRef>
          <a:effectRef idx="0">
            <a:schemeClr val="accent1"/>
          </a:effectRef>
          <a:fontRef idx="minor">
            <a:schemeClr val="lt1"/>
          </a:fontRef>
        </p:style>
        <p:txBody>
          <a:bodyPr lIns="91440" tIns="91440" rIns="91440" bIns="91440" rtlCol="0" anchor="ctr"/>
          <a:lstStyle/>
          <a:p>
            <a:pPr algn="ctr" defTabSz="457200"/>
            <a:r>
              <a:rPr sz="1800" b="1">
                <a:solidFill>
                  <a:srgbClr val="FFFFFF"/>
                </a:solidFill>
                <a:latin typeface="Lato"/>
              </a:rPr>
              <a:t>1</a:t>
            </a:r>
          </a:p>
        </p:txBody>
      </p:sp>
      <p:sp>
        <p:nvSpPr>
          <p:cNvPr id="8" name="New shape"/>
          <p:cNvSpPr/>
          <p:nvPr/>
        </p:nvSpPr>
        <p:spPr>
          <a:xfrm>
            <a:off x="11193399" y="-153924"/>
            <a:ext cx="952500"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endParaRPr sz="1200">
              <a:solidFill>
                <a:srgbClr val="000000"/>
              </a:solidFill>
              <a:latin typeface="Arial"/>
            </a:endParaRPr>
          </a:p>
        </p:txBody>
      </p:sp>
      <p:sp>
        <p:nvSpPr>
          <p:cNvPr id="9" name="New shape"/>
          <p:cNvSpPr/>
          <p:nvPr/>
        </p:nvSpPr>
        <p:spPr>
          <a:xfrm>
            <a:off x="3190113" y="2591435"/>
            <a:ext cx="663575" cy="634111"/>
          </a:xfrm>
          <a:prstGeom prst="ellipse">
            <a:avLst/>
          </a:prstGeom>
          <a:ln>
            <a:noFill/>
          </a:ln>
        </p:spPr>
        <p:style>
          <a:lnRef idx="2">
            <a:schemeClr val="accent1">
              <a:shade val="50000"/>
            </a:schemeClr>
          </a:lnRef>
          <a:fillRef idx="1">
            <a:srgbClr val="40AEFF"/>
          </a:fillRef>
          <a:effectRef idx="0">
            <a:schemeClr val="accent1"/>
          </a:effectRef>
          <a:fontRef idx="minor">
            <a:schemeClr val="lt1"/>
          </a:fontRef>
        </p:style>
        <p:txBody>
          <a:bodyPr lIns="91440" tIns="91440" rIns="91440" bIns="91440" rtlCol="0" anchor="ctr"/>
          <a:lstStyle/>
          <a:p>
            <a:endParaRPr/>
          </a:p>
        </p:txBody>
      </p:sp>
      <p:sp>
        <p:nvSpPr>
          <p:cNvPr id="10" name="New shape"/>
          <p:cNvSpPr/>
          <p:nvPr/>
        </p:nvSpPr>
        <p:spPr>
          <a:xfrm>
            <a:off x="3322828" y="2650363"/>
            <a:ext cx="634111" cy="575183"/>
          </a:xfrm>
          <a:prstGeom prst="ellipse">
            <a:avLst/>
          </a:prstGeom>
          <a:ln>
            <a:noFill/>
          </a:ln>
        </p:spPr>
        <p:style>
          <a:lnRef idx="2">
            <a:schemeClr val="accent1">
              <a:shade val="50000"/>
            </a:schemeClr>
          </a:lnRef>
          <a:fillRef idx="1">
            <a:srgbClr val="00497F"/>
          </a:fillRef>
          <a:effectRef idx="0">
            <a:schemeClr val="accent1"/>
          </a:effectRef>
          <a:fontRef idx="minor">
            <a:schemeClr val="lt1"/>
          </a:fontRef>
        </p:style>
        <p:txBody>
          <a:bodyPr lIns="91440" tIns="91440" rIns="91440" bIns="91440" rtlCol="0" anchor="ctr"/>
          <a:lstStyle/>
          <a:p>
            <a:pPr algn="ctr" defTabSz="457200"/>
            <a:r>
              <a:rPr sz="1800" b="1">
                <a:solidFill>
                  <a:srgbClr val="FFFFFF"/>
                </a:solidFill>
                <a:latin typeface="Lato"/>
              </a:rPr>
              <a:t>2</a:t>
            </a:r>
          </a:p>
        </p:txBody>
      </p:sp>
      <p:sp>
        <p:nvSpPr>
          <p:cNvPr id="11" name="New shape"/>
          <p:cNvSpPr/>
          <p:nvPr/>
        </p:nvSpPr>
        <p:spPr>
          <a:xfrm>
            <a:off x="3197733" y="3660013"/>
            <a:ext cx="663575" cy="634111"/>
          </a:xfrm>
          <a:prstGeom prst="ellipse">
            <a:avLst/>
          </a:prstGeom>
          <a:ln>
            <a:noFill/>
          </a:ln>
        </p:spPr>
        <p:style>
          <a:lnRef idx="2">
            <a:schemeClr val="accent1">
              <a:shade val="50000"/>
            </a:schemeClr>
          </a:lnRef>
          <a:fillRef idx="1">
            <a:srgbClr val="40AEFF"/>
          </a:fillRef>
          <a:effectRef idx="0">
            <a:schemeClr val="accent1"/>
          </a:effectRef>
          <a:fontRef idx="minor">
            <a:schemeClr val="lt1"/>
          </a:fontRef>
        </p:style>
        <p:txBody>
          <a:bodyPr lIns="91440" tIns="91440" rIns="91440" bIns="91440" rtlCol="0" anchor="ctr"/>
          <a:lstStyle/>
          <a:p>
            <a:endParaRPr/>
          </a:p>
        </p:txBody>
      </p:sp>
      <p:sp>
        <p:nvSpPr>
          <p:cNvPr id="12" name="New shape"/>
          <p:cNvSpPr/>
          <p:nvPr/>
        </p:nvSpPr>
        <p:spPr>
          <a:xfrm>
            <a:off x="3330448" y="3718941"/>
            <a:ext cx="634111" cy="575183"/>
          </a:xfrm>
          <a:prstGeom prst="ellipse">
            <a:avLst/>
          </a:prstGeom>
          <a:ln>
            <a:noFill/>
          </a:ln>
        </p:spPr>
        <p:style>
          <a:lnRef idx="2">
            <a:schemeClr val="accent1">
              <a:shade val="50000"/>
            </a:schemeClr>
          </a:lnRef>
          <a:fillRef idx="1">
            <a:srgbClr val="00497F"/>
          </a:fillRef>
          <a:effectRef idx="0">
            <a:schemeClr val="accent1"/>
          </a:effectRef>
          <a:fontRef idx="minor">
            <a:schemeClr val="lt1"/>
          </a:fontRef>
        </p:style>
        <p:txBody>
          <a:bodyPr lIns="91440" tIns="91440" rIns="91440" bIns="91440" rtlCol="0" anchor="ctr"/>
          <a:lstStyle/>
          <a:p>
            <a:pPr algn="ctr" defTabSz="457200"/>
            <a:r>
              <a:rPr sz="1800" b="1">
                <a:solidFill>
                  <a:srgbClr val="FFFFFF"/>
                </a:solidFill>
                <a:latin typeface="Lato"/>
              </a:rPr>
              <a:t>3</a:t>
            </a:r>
          </a:p>
        </p:txBody>
      </p:sp>
      <p:sp>
        <p:nvSpPr>
          <p:cNvPr id="13" name="New shape"/>
          <p:cNvSpPr/>
          <p:nvPr/>
        </p:nvSpPr>
        <p:spPr>
          <a:xfrm>
            <a:off x="3176524" y="4430649"/>
            <a:ext cx="663575" cy="634111"/>
          </a:xfrm>
          <a:prstGeom prst="ellipse">
            <a:avLst/>
          </a:prstGeom>
          <a:ln>
            <a:noFill/>
          </a:ln>
        </p:spPr>
        <p:style>
          <a:lnRef idx="2">
            <a:schemeClr val="accent1">
              <a:shade val="50000"/>
            </a:schemeClr>
          </a:lnRef>
          <a:fillRef idx="1">
            <a:srgbClr val="40AEFF"/>
          </a:fillRef>
          <a:effectRef idx="0">
            <a:schemeClr val="accent1"/>
          </a:effectRef>
          <a:fontRef idx="minor">
            <a:schemeClr val="lt1"/>
          </a:fontRef>
        </p:style>
        <p:txBody>
          <a:bodyPr lIns="91440" tIns="91440" rIns="91440" bIns="91440" rtlCol="0" anchor="ctr"/>
          <a:lstStyle/>
          <a:p>
            <a:endParaRPr/>
          </a:p>
        </p:txBody>
      </p:sp>
      <p:sp>
        <p:nvSpPr>
          <p:cNvPr id="14" name="New shape"/>
          <p:cNvSpPr/>
          <p:nvPr/>
        </p:nvSpPr>
        <p:spPr>
          <a:xfrm>
            <a:off x="3309239" y="4489577"/>
            <a:ext cx="634111" cy="575183"/>
          </a:xfrm>
          <a:prstGeom prst="ellipse">
            <a:avLst/>
          </a:prstGeom>
          <a:ln>
            <a:noFill/>
          </a:ln>
        </p:spPr>
        <p:style>
          <a:lnRef idx="2">
            <a:schemeClr val="accent1">
              <a:shade val="50000"/>
            </a:schemeClr>
          </a:lnRef>
          <a:fillRef idx="1">
            <a:srgbClr val="00497F"/>
          </a:fillRef>
          <a:effectRef idx="0">
            <a:schemeClr val="accent1"/>
          </a:effectRef>
          <a:fontRef idx="minor">
            <a:schemeClr val="lt1"/>
          </a:fontRef>
        </p:style>
        <p:txBody>
          <a:bodyPr lIns="91440" tIns="91440" rIns="91440" bIns="91440" rtlCol="0" anchor="ctr"/>
          <a:lstStyle/>
          <a:p>
            <a:pPr algn="ctr" defTabSz="457200"/>
            <a:r>
              <a:rPr sz="1800" b="1">
                <a:solidFill>
                  <a:srgbClr val="FFFFFF"/>
                </a:solidFill>
                <a:latin typeface="Lato"/>
              </a:rPr>
              <a:t>4</a:t>
            </a:r>
          </a:p>
        </p:txBody>
      </p:sp>
      <p:sp>
        <p:nvSpPr>
          <p:cNvPr id="15" name="New shape"/>
          <p:cNvSpPr/>
          <p:nvPr/>
        </p:nvSpPr>
        <p:spPr>
          <a:xfrm>
            <a:off x="3190113" y="5171694"/>
            <a:ext cx="663575" cy="634111"/>
          </a:xfrm>
          <a:prstGeom prst="ellipse">
            <a:avLst/>
          </a:prstGeom>
          <a:ln>
            <a:noFill/>
          </a:ln>
        </p:spPr>
        <p:style>
          <a:lnRef idx="2">
            <a:schemeClr val="accent1">
              <a:shade val="50000"/>
            </a:schemeClr>
          </a:lnRef>
          <a:fillRef idx="1">
            <a:srgbClr val="40AEFF"/>
          </a:fillRef>
          <a:effectRef idx="0">
            <a:schemeClr val="accent1"/>
          </a:effectRef>
          <a:fontRef idx="minor">
            <a:schemeClr val="lt1"/>
          </a:fontRef>
        </p:style>
        <p:txBody>
          <a:bodyPr lIns="91440" tIns="91440" rIns="91440" bIns="91440" rtlCol="0" anchor="ctr"/>
          <a:lstStyle/>
          <a:p>
            <a:endParaRPr/>
          </a:p>
        </p:txBody>
      </p:sp>
      <p:sp>
        <p:nvSpPr>
          <p:cNvPr id="16" name="New shape"/>
          <p:cNvSpPr/>
          <p:nvPr/>
        </p:nvSpPr>
        <p:spPr>
          <a:xfrm>
            <a:off x="3322828" y="5230622"/>
            <a:ext cx="634111" cy="575183"/>
          </a:xfrm>
          <a:prstGeom prst="ellipse">
            <a:avLst/>
          </a:prstGeom>
          <a:ln>
            <a:noFill/>
          </a:ln>
        </p:spPr>
        <p:style>
          <a:lnRef idx="2">
            <a:schemeClr val="accent1">
              <a:shade val="50000"/>
            </a:schemeClr>
          </a:lnRef>
          <a:fillRef idx="1">
            <a:srgbClr val="00497F"/>
          </a:fillRef>
          <a:effectRef idx="0">
            <a:schemeClr val="accent1"/>
          </a:effectRef>
          <a:fontRef idx="minor">
            <a:schemeClr val="lt1"/>
          </a:fontRef>
        </p:style>
        <p:txBody>
          <a:bodyPr lIns="91440" tIns="91440" rIns="91440" bIns="91440" rtlCol="0" anchor="ctr"/>
          <a:lstStyle/>
          <a:p>
            <a:pPr algn="ctr" defTabSz="457200"/>
            <a:r>
              <a:rPr sz="1800" b="1">
                <a:solidFill>
                  <a:srgbClr val="FFFFFF"/>
                </a:solidFill>
                <a:latin typeface="Lato"/>
              </a:rPr>
              <a:t>5</a:t>
            </a:r>
          </a:p>
        </p:txBody>
      </p:sp>
      <p:sp>
        <p:nvSpPr>
          <p:cNvPr id="17" name="New shape"/>
          <p:cNvSpPr/>
          <p:nvPr/>
        </p:nvSpPr>
        <p:spPr>
          <a:xfrm>
            <a:off x="3190113" y="5928233"/>
            <a:ext cx="663575" cy="634111"/>
          </a:xfrm>
          <a:prstGeom prst="ellipse">
            <a:avLst/>
          </a:prstGeom>
          <a:ln>
            <a:noFill/>
          </a:ln>
        </p:spPr>
        <p:style>
          <a:lnRef idx="2">
            <a:schemeClr val="accent1">
              <a:shade val="50000"/>
            </a:schemeClr>
          </a:lnRef>
          <a:fillRef idx="1">
            <a:srgbClr val="40AEFF"/>
          </a:fillRef>
          <a:effectRef idx="0">
            <a:schemeClr val="accent1"/>
          </a:effectRef>
          <a:fontRef idx="minor">
            <a:schemeClr val="lt1"/>
          </a:fontRef>
        </p:style>
        <p:txBody>
          <a:bodyPr lIns="91440" tIns="91440" rIns="91440" bIns="91440" rtlCol="0" anchor="ctr"/>
          <a:lstStyle/>
          <a:p>
            <a:endParaRPr/>
          </a:p>
        </p:txBody>
      </p:sp>
      <p:sp>
        <p:nvSpPr>
          <p:cNvPr id="18" name="New shape"/>
          <p:cNvSpPr/>
          <p:nvPr/>
        </p:nvSpPr>
        <p:spPr>
          <a:xfrm>
            <a:off x="3322828" y="5987161"/>
            <a:ext cx="634111" cy="575183"/>
          </a:xfrm>
          <a:prstGeom prst="ellipse">
            <a:avLst/>
          </a:prstGeom>
          <a:ln>
            <a:noFill/>
          </a:ln>
        </p:spPr>
        <p:style>
          <a:lnRef idx="2">
            <a:schemeClr val="accent1">
              <a:shade val="50000"/>
            </a:schemeClr>
          </a:lnRef>
          <a:fillRef idx="1">
            <a:srgbClr val="00497F"/>
          </a:fillRef>
          <a:effectRef idx="0">
            <a:schemeClr val="accent1"/>
          </a:effectRef>
          <a:fontRef idx="minor">
            <a:schemeClr val="lt1"/>
          </a:fontRef>
        </p:style>
        <p:txBody>
          <a:bodyPr lIns="91440" tIns="91440" rIns="91440" bIns="91440" rtlCol="0" anchor="ctr"/>
          <a:lstStyle/>
          <a:p>
            <a:pPr algn="ctr" defTabSz="457200"/>
            <a:r>
              <a:rPr sz="1800" b="1">
                <a:solidFill>
                  <a:srgbClr val="FFFFFF"/>
                </a:solidFill>
                <a:latin typeface="Lato"/>
              </a:rPr>
              <a:t>6</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flipV="1">
            <a:off x="6057392" y="5426964"/>
            <a:ext cx="491871" cy="15113"/>
          </a:xfrm>
          <a:prstGeom prst="line">
            <a:avLst/>
          </a:prstGeom>
          <a:ln w="127000"/>
        </p:spPr>
        <p:style>
          <a:lnRef idx="1">
            <a:srgbClr val="B2B2B2"/>
          </a:lnRef>
          <a:fillRef idx="0">
            <a:srgbClr val="F3F3F3"/>
          </a:fillRef>
          <a:effectRef idx="0">
            <a:schemeClr val="accent1"/>
          </a:effectRef>
          <a:fontRef idx="minor">
            <a:schemeClr val="tx1"/>
          </a:fontRef>
        </p:style>
        <p:txBody>
          <a:bodyPr lIns="91440" tIns="91440" rIns="91440" bIns="91440" rtlCol="0" anchor="ctr"/>
          <a:lstStyle/>
          <a:p>
            <a:endParaRPr/>
          </a:p>
        </p:txBody>
      </p:sp>
      <p:sp>
        <p:nvSpPr>
          <p:cNvPr id="3" name="New shape"/>
          <p:cNvSpPr/>
          <p:nvPr/>
        </p:nvSpPr>
        <p:spPr>
          <a:xfrm flipV="1">
            <a:off x="3455289" y="2741041"/>
            <a:ext cx="1449959" cy="15113"/>
          </a:xfrm>
          <a:prstGeom prst="line">
            <a:avLst/>
          </a:prstGeom>
          <a:ln w="127000"/>
        </p:spPr>
        <p:style>
          <a:lnRef idx="1">
            <a:srgbClr val="B2B2B2"/>
          </a:lnRef>
          <a:fillRef idx="0">
            <a:srgbClr val="F3F3F3"/>
          </a:fillRef>
          <a:effectRef idx="0">
            <a:schemeClr val="accent1"/>
          </a:effectRef>
          <a:fontRef idx="minor">
            <a:schemeClr val="tx1"/>
          </a:fontRef>
        </p:style>
        <p:txBody>
          <a:bodyPr lIns="91440" tIns="91440" rIns="91440" bIns="91440" rtlCol="0" anchor="ctr"/>
          <a:lstStyle/>
          <a:p>
            <a:endParaRPr/>
          </a:p>
        </p:txBody>
      </p:sp>
      <p:sp>
        <p:nvSpPr>
          <p:cNvPr id="4" name="New shape"/>
          <p:cNvSpPr/>
          <p:nvPr/>
        </p:nvSpPr>
        <p:spPr>
          <a:xfrm>
            <a:off x="1241044" y="1759458"/>
            <a:ext cx="2212340" cy="2380234"/>
          </a:xfrm>
          <a:prstGeom prst="rect">
            <a:avLst/>
          </a:prstGeom>
          <a:ln>
            <a:noFill/>
          </a:ln>
        </p:spPr>
        <p:style>
          <a:lnRef idx="2">
            <a:schemeClr val="accent1">
              <a:shade val="50000"/>
            </a:schemeClr>
          </a:lnRef>
          <a:fillRef idx="1">
            <a:srgbClr val="CBCBCB"/>
          </a:fillRef>
          <a:effectRef idx="0">
            <a:schemeClr val="accent1"/>
          </a:effectRef>
          <a:fontRef idx="minor">
            <a:schemeClr val="lt1"/>
          </a:fontRef>
        </p:style>
        <p:txBody>
          <a:bodyPr lIns="91440" tIns="91440" rIns="91440" bIns="91440" rtlCol="0" anchor="ctr"/>
          <a:lstStyle/>
          <a:p>
            <a:pPr defTabSz="457200"/>
            <a:endParaRPr sz="1200">
              <a:solidFill>
                <a:srgbClr val="000000"/>
              </a:solidFill>
              <a:latin typeface="Arial"/>
            </a:endParaRPr>
          </a:p>
        </p:txBody>
      </p:sp>
      <p:sp>
        <p:nvSpPr>
          <p:cNvPr id="5" name="New shape"/>
          <p:cNvSpPr/>
          <p:nvPr/>
        </p:nvSpPr>
        <p:spPr>
          <a:xfrm>
            <a:off x="5113782" y="1759458"/>
            <a:ext cx="2269871" cy="2380234"/>
          </a:xfrm>
          <a:prstGeom prst="ellipse">
            <a:avLst/>
          </a:prstGeom>
          <a:ln>
            <a:noFill/>
          </a:ln>
        </p:spPr>
        <p:style>
          <a:lnRef idx="2">
            <a:schemeClr val="accent1">
              <a:shade val="50000"/>
            </a:schemeClr>
          </a:lnRef>
          <a:fillRef idx="1">
            <a:srgbClr val="CBCBCB"/>
          </a:fillRef>
          <a:effectRef idx="0">
            <a:schemeClr val="accent1"/>
          </a:effectRef>
          <a:fontRef idx="minor">
            <a:schemeClr val="lt1"/>
          </a:fontRef>
        </p:style>
        <p:txBody>
          <a:bodyPr lIns="91440" tIns="91440" rIns="91440" bIns="91440" rtlCol="0" anchor="ctr"/>
          <a:lstStyle/>
          <a:p>
            <a:pPr algn="ctr" defTabSz="457200"/>
            <a:endParaRPr sz="3200">
              <a:solidFill>
                <a:srgbClr val="FFFFFF"/>
              </a:solidFill>
              <a:latin typeface="Lato"/>
            </a:endParaRPr>
          </a:p>
        </p:txBody>
      </p:sp>
      <p:sp>
        <p:nvSpPr>
          <p:cNvPr id="6" name="New shape"/>
          <p:cNvSpPr/>
          <p:nvPr/>
        </p:nvSpPr>
        <p:spPr>
          <a:xfrm>
            <a:off x="1114044" y="1514729"/>
            <a:ext cx="2212340" cy="2497963"/>
          </a:xfrm>
          <a:prstGeom prst="rect">
            <a:avLst/>
          </a:prstGeom>
          <a:ln>
            <a:noFill/>
          </a:ln>
        </p:spPr>
        <p:style>
          <a:lnRef idx="2">
            <a:schemeClr val="accent1">
              <a:shade val="50000"/>
            </a:schemeClr>
          </a:lnRef>
          <a:fillRef idx="1">
            <a:srgbClr val="026DCE"/>
          </a:fillRef>
          <a:effectRef idx="0">
            <a:schemeClr val="accent1"/>
          </a:effectRef>
          <a:fontRef idx="minor">
            <a:schemeClr val="lt1"/>
          </a:fontRef>
        </p:style>
        <p:txBody>
          <a:bodyPr lIns="91440" tIns="91440" rIns="91440" bIns="91440" rtlCol="0" anchor="ctr"/>
          <a:lstStyle/>
          <a:p>
            <a:pPr defTabSz="457200"/>
            <a:endParaRPr sz="1200">
              <a:solidFill>
                <a:srgbClr val="000000"/>
              </a:solidFill>
              <a:latin typeface="Arial"/>
            </a:endParaRPr>
          </a:p>
        </p:txBody>
      </p:sp>
      <p:sp>
        <p:nvSpPr>
          <p:cNvPr id="7" name="New shape"/>
          <p:cNvSpPr/>
          <p:nvPr/>
        </p:nvSpPr>
        <p:spPr>
          <a:xfrm>
            <a:off x="1114044" y="2081149"/>
            <a:ext cx="2270760" cy="1639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2400">
                <a:solidFill>
                  <a:srgbClr val="FFFFFF"/>
                </a:solidFill>
                <a:latin typeface="Lato"/>
              </a:rPr>
              <a:t>A rapid increase in non-financial regulations</a:t>
            </a:r>
            <a:r>
              <a:rPr sz="2200">
                <a:solidFill>
                  <a:srgbClr val="FFFFFF"/>
                </a:solidFill>
                <a:latin typeface="Lato"/>
              </a:rPr>
              <a:t> </a:t>
            </a:r>
          </a:p>
        </p:txBody>
      </p:sp>
      <p:sp>
        <p:nvSpPr>
          <p:cNvPr id="8" name="New shape"/>
          <p:cNvSpPr/>
          <p:nvPr/>
        </p:nvSpPr>
        <p:spPr>
          <a:xfrm>
            <a:off x="9001506" y="1924050"/>
            <a:ext cx="2212340" cy="2380234"/>
          </a:xfrm>
          <a:prstGeom prst="rect">
            <a:avLst/>
          </a:prstGeom>
          <a:ln>
            <a:noFill/>
          </a:ln>
        </p:spPr>
        <p:style>
          <a:lnRef idx="2">
            <a:schemeClr val="accent1">
              <a:shade val="50000"/>
            </a:schemeClr>
          </a:lnRef>
          <a:fillRef idx="1">
            <a:srgbClr val="CBCBCB"/>
          </a:fillRef>
          <a:effectRef idx="0">
            <a:schemeClr val="accent1"/>
          </a:effectRef>
          <a:fontRef idx="minor">
            <a:schemeClr val="lt1"/>
          </a:fontRef>
        </p:style>
        <p:txBody>
          <a:bodyPr lIns="91440" tIns="91440" rIns="91440" bIns="91440" rtlCol="0" anchor="ctr"/>
          <a:lstStyle/>
          <a:p>
            <a:pPr defTabSz="457200"/>
            <a:endParaRPr sz="1200">
              <a:solidFill>
                <a:srgbClr val="000000"/>
              </a:solidFill>
              <a:latin typeface="Arial"/>
            </a:endParaRPr>
          </a:p>
        </p:txBody>
      </p:sp>
      <p:sp>
        <p:nvSpPr>
          <p:cNvPr id="9" name="New shape"/>
          <p:cNvSpPr/>
          <p:nvPr/>
        </p:nvSpPr>
        <p:spPr>
          <a:xfrm>
            <a:off x="8881745" y="1632458"/>
            <a:ext cx="2212340" cy="2497963"/>
          </a:xfrm>
          <a:prstGeom prst="rect">
            <a:avLst/>
          </a:prstGeom>
          <a:ln>
            <a:noFill/>
          </a:ln>
        </p:spPr>
        <p:style>
          <a:lnRef idx="2">
            <a:schemeClr val="accent1">
              <a:shade val="50000"/>
            </a:schemeClr>
          </a:lnRef>
          <a:fillRef idx="1">
            <a:srgbClr val="026DCE"/>
          </a:fillRef>
          <a:effectRef idx="0">
            <a:schemeClr val="accent1"/>
          </a:effectRef>
          <a:fontRef idx="minor">
            <a:schemeClr val="lt1"/>
          </a:fontRef>
        </p:style>
        <p:txBody>
          <a:bodyPr lIns="91440" tIns="91440" rIns="91440" bIns="91440" rtlCol="0" anchor="t"/>
          <a:lstStyle/>
          <a:p>
            <a:pPr algn="ctr" defTabSz="457200"/>
            <a:endParaRPr sz="2400">
              <a:solidFill>
                <a:srgbClr val="FFFFFF"/>
              </a:solidFill>
              <a:latin typeface="Lato"/>
            </a:endParaRPr>
          </a:p>
          <a:p>
            <a:pPr algn="ctr" defTabSz="457200">
              <a:spcBef>
                <a:spcPct val="0"/>
              </a:spcBef>
            </a:pPr>
            <a:r>
              <a:rPr sz="2400">
                <a:solidFill>
                  <a:srgbClr val="FFFFFF"/>
                </a:solidFill>
                <a:latin typeface="Lato"/>
              </a:rPr>
              <a:t>A tougher stance from policymakers </a:t>
            </a:r>
          </a:p>
          <a:p>
            <a:pPr algn="ctr" defTabSz="457200">
              <a:spcBef>
                <a:spcPct val="0"/>
              </a:spcBef>
            </a:pPr>
            <a:r>
              <a:rPr sz="2400">
                <a:solidFill>
                  <a:srgbClr val="FFFFFF"/>
                </a:solidFill>
                <a:latin typeface="Lato"/>
              </a:rPr>
              <a:t>&amp;</a:t>
            </a:r>
          </a:p>
          <a:p>
            <a:pPr algn="ctr" defTabSz="457200">
              <a:spcBef>
                <a:spcPct val="0"/>
              </a:spcBef>
            </a:pPr>
            <a:r>
              <a:rPr sz="2400">
                <a:solidFill>
                  <a:srgbClr val="FFFFFF"/>
                </a:solidFill>
                <a:latin typeface="Lato"/>
              </a:rPr>
              <a:t>Regulators</a:t>
            </a:r>
          </a:p>
        </p:txBody>
      </p:sp>
      <p:sp>
        <p:nvSpPr>
          <p:cNvPr id="10" name="New shape"/>
          <p:cNvSpPr/>
          <p:nvPr/>
        </p:nvSpPr>
        <p:spPr>
          <a:xfrm>
            <a:off x="242570" y="4282059"/>
            <a:ext cx="1649476" cy="110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11" name="New picture"/>
          <p:cNvPicPr/>
          <p:nvPr/>
        </p:nvPicPr>
        <p:blipFill>
          <a:blip r:embed="rId2" cstate="print"/>
          <a:stretch>
            <a:fillRect/>
          </a:stretch>
        </p:blipFill>
        <p:spPr>
          <a:xfrm>
            <a:off x="242570" y="4282059"/>
            <a:ext cx="1649476" cy="1100582"/>
          </a:xfrm>
          <a:prstGeom prst="rect">
            <a:avLst/>
          </a:prstGeom>
        </p:spPr>
      </p:pic>
      <p:sp>
        <p:nvSpPr>
          <p:cNvPr id="12" name="New shape"/>
          <p:cNvSpPr/>
          <p:nvPr/>
        </p:nvSpPr>
        <p:spPr>
          <a:xfrm>
            <a:off x="-325374" y="5426964"/>
            <a:ext cx="2878709" cy="513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800">
                <a:solidFill>
                  <a:srgbClr val="000000"/>
                </a:solidFill>
                <a:latin typeface="Lato"/>
              </a:rPr>
              <a:t>Green Investors</a:t>
            </a:r>
          </a:p>
        </p:txBody>
      </p:sp>
      <p:sp>
        <p:nvSpPr>
          <p:cNvPr id="13" name="New shape"/>
          <p:cNvSpPr/>
          <p:nvPr/>
        </p:nvSpPr>
        <p:spPr>
          <a:xfrm>
            <a:off x="340487" y="245237"/>
            <a:ext cx="11433683" cy="906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707070"/>
                </a:solidFill>
                <a:latin typeface="Lato"/>
              </a:rPr>
              <a:t>Non-Financial Information (NFI) Market Tends </a:t>
            </a:r>
          </a:p>
        </p:txBody>
      </p:sp>
      <p:sp>
        <p:nvSpPr>
          <p:cNvPr id="14" name="New shape"/>
          <p:cNvSpPr/>
          <p:nvPr/>
        </p:nvSpPr>
        <p:spPr>
          <a:xfrm flipV="1">
            <a:off x="7431786" y="2756154"/>
            <a:ext cx="1449959" cy="15113"/>
          </a:xfrm>
          <a:prstGeom prst="line">
            <a:avLst/>
          </a:prstGeom>
          <a:ln w="127000"/>
        </p:spPr>
        <p:style>
          <a:lnRef idx="1">
            <a:srgbClr val="026DCE"/>
          </a:lnRef>
          <a:fillRef idx="0">
            <a:srgbClr val="026DCE"/>
          </a:fillRef>
          <a:effectRef idx="0">
            <a:schemeClr val="accent1"/>
          </a:effectRef>
          <a:fontRef idx="minor">
            <a:schemeClr val="tx1"/>
          </a:fontRef>
        </p:style>
        <p:txBody>
          <a:bodyPr lIns="91440" tIns="91440" rIns="91440" bIns="91440" rtlCol="0" anchor="ctr"/>
          <a:lstStyle/>
          <a:p>
            <a:endParaRPr/>
          </a:p>
        </p:txBody>
      </p:sp>
      <p:sp>
        <p:nvSpPr>
          <p:cNvPr id="15" name="New shape"/>
          <p:cNvSpPr/>
          <p:nvPr/>
        </p:nvSpPr>
        <p:spPr>
          <a:xfrm>
            <a:off x="2945257" y="4304284"/>
            <a:ext cx="1430274" cy="1078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16" name="New picture"/>
          <p:cNvPicPr/>
          <p:nvPr/>
        </p:nvPicPr>
        <p:blipFill>
          <a:blip r:embed="rId3" cstate="print"/>
          <a:stretch>
            <a:fillRect/>
          </a:stretch>
        </p:blipFill>
        <p:spPr>
          <a:xfrm>
            <a:off x="2945257" y="4304284"/>
            <a:ext cx="1430274" cy="1078357"/>
          </a:xfrm>
          <a:prstGeom prst="rect">
            <a:avLst/>
          </a:prstGeom>
        </p:spPr>
      </p:pic>
      <p:sp>
        <p:nvSpPr>
          <p:cNvPr id="17" name="New shape"/>
          <p:cNvSpPr/>
          <p:nvPr/>
        </p:nvSpPr>
        <p:spPr>
          <a:xfrm>
            <a:off x="8825230" y="1280033"/>
            <a:ext cx="2218055" cy="46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800">
                <a:solidFill>
                  <a:srgbClr val="000000"/>
                </a:solidFill>
                <a:latin typeface="Lato"/>
              </a:rPr>
              <a:t>Green Economies</a:t>
            </a:r>
          </a:p>
        </p:txBody>
      </p:sp>
      <p:sp>
        <p:nvSpPr>
          <p:cNvPr id="18" name="New shape"/>
          <p:cNvSpPr/>
          <p:nvPr/>
        </p:nvSpPr>
        <p:spPr>
          <a:xfrm>
            <a:off x="2648712" y="5426964"/>
            <a:ext cx="202349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800">
                <a:solidFill>
                  <a:srgbClr val="000000"/>
                </a:solidFill>
                <a:latin typeface="Lato"/>
              </a:rPr>
              <a:t>Green Consumer</a:t>
            </a:r>
          </a:p>
        </p:txBody>
      </p:sp>
      <p:sp>
        <p:nvSpPr>
          <p:cNvPr id="19" name="New shape"/>
          <p:cNvSpPr/>
          <p:nvPr/>
        </p:nvSpPr>
        <p:spPr>
          <a:xfrm>
            <a:off x="6411849" y="5034788"/>
            <a:ext cx="5376418" cy="784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20" name="New picture"/>
          <p:cNvPicPr/>
          <p:nvPr/>
        </p:nvPicPr>
        <p:blipFill>
          <a:blip r:embed="rId4" cstate="print"/>
          <a:stretch>
            <a:fillRect/>
          </a:stretch>
        </p:blipFill>
        <p:spPr>
          <a:xfrm>
            <a:off x="6411849" y="5034788"/>
            <a:ext cx="5376418" cy="784352"/>
          </a:xfrm>
          <a:prstGeom prst="rect">
            <a:avLst/>
          </a:prstGeom>
        </p:spPr>
      </p:pic>
      <p:sp>
        <p:nvSpPr>
          <p:cNvPr id="21" name="New shape"/>
          <p:cNvSpPr/>
          <p:nvPr/>
        </p:nvSpPr>
        <p:spPr>
          <a:xfrm>
            <a:off x="6411849" y="5762371"/>
            <a:ext cx="537641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800">
                <a:solidFill>
                  <a:srgbClr val="000000"/>
                </a:solidFill>
                <a:latin typeface="Lato"/>
              </a:rPr>
              <a:t>Harmonization of Standard Setters </a:t>
            </a:r>
          </a:p>
        </p:txBody>
      </p:sp>
      <p:sp>
        <p:nvSpPr>
          <p:cNvPr id="22" name="New shape"/>
          <p:cNvSpPr/>
          <p:nvPr/>
        </p:nvSpPr>
        <p:spPr>
          <a:xfrm flipV="1">
            <a:off x="1495298" y="4653407"/>
            <a:ext cx="1449959" cy="15113"/>
          </a:xfrm>
          <a:prstGeom prst="line">
            <a:avLst/>
          </a:prstGeom>
          <a:ln w="127000"/>
        </p:spPr>
        <p:style>
          <a:lnRef idx="1">
            <a:srgbClr val="B2B2B2"/>
          </a:lnRef>
          <a:fillRef idx="0">
            <a:srgbClr val="F3F3F3"/>
          </a:fillRef>
          <a:effectRef idx="0">
            <a:schemeClr val="accent1"/>
          </a:effectRef>
          <a:fontRef idx="minor">
            <a:schemeClr val="tx1"/>
          </a:fontRef>
        </p:style>
        <p:txBody>
          <a:bodyPr lIns="91440" tIns="91440" rIns="91440" bIns="91440" rtlCol="0" anchor="ctr"/>
          <a:lstStyle/>
          <a:p>
            <a:endParaRPr/>
          </a:p>
        </p:txBody>
      </p:sp>
      <p:sp>
        <p:nvSpPr>
          <p:cNvPr id="23" name="New shape"/>
          <p:cNvSpPr/>
          <p:nvPr/>
        </p:nvSpPr>
        <p:spPr>
          <a:xfrm>
            <a:off x="2215769" y="4012692"/>
            <a:ext cx="4445" cy="587248"/>
          </a:xfrm>
          <a:prstGeom prst="line">
            <a:avLst/>
          </a:prstGeom>
          <a:ln w="127000"/>
        </p:spPr>
        <p:style>
          <a:lnRef idx="1">
            <a:srgbClr val="B2B2B2"/>
          </a:lnRef>
          <a:fillRef idx="0">
            <a:srgbClr val="F3F3F3"/>
          </a:fillRef>
          <a:effectRef idx="0">
            <a:schemeClr val="accent1"/>
          </a:effectRef>
          <a:fontRef idx="minor">
            <a:schemeClr val="tx1"/>
          </a:fontRef>
        </p:style>
        <p:txBody>
          <a:bodyPr lIns="91440" tIns="91440" rIns="91440" bIns="91440" rtlCol="0" anchor="ctr"/>
          <a:lstStyle/>
          <a:p>
            <a:endParaRPr/>
          </a:p>
        </p:txBody>
      </p:sp>
      <p:sp>
        <p:nvSpPr>
          <p:cNvPr id="24" name="New shape"/>
          <p:cNvSpPr/>
          <p:nvPr/>
        </p:nvSpPr>
        <p:spPr>
          <a:xfrm flipH="1">
            <a:off x="6121654" y="4012692"/>
            <a:ext cx="0" cy="1414272"/>
          </a:xfrm>
          <a:prstGeom prst="line">
            <a:avLst/>
          </a:prstGeom>
          <a:ln w="127000"/>
        </p:spPr>
        <p:style>
          <a:lnRef idx="1">
            <a:srgbClr val="B2B2B2"/>
          </a:lnRef>
          <a:fillRef idx="0">
            <a:srgbClr val="F3F3F3"/>
          </a:fillRef>
          <a:effectRef idx="0">
            <a:schemeClr val="accent1"/>
          </a:effectRef>
          <a:fontRef idx="minor">
            <a:schemeClr val="tx1"/>
          </a:fontRef>
        </p:style>
        <p:txBody>
          <a:bodyPr lIns="91440" tIns="91440" rIns="91440" bIns="91440" rtlCol="0" anchor="ctr"/>
          <a:lstStyle/>
          <a:p>
            <a:endParaRPr/>
          </a:p>
        </p:txBody>
      </p:sp>
      <p:sp>
        <p:nvSpPr>
          <p:cNvPr id="25" name="New shape"/>
          <p:cNvSpPr/>
          <p:nvPr/>
        </p:nvSpPr>
        <p:spPr>
          <a:xfrm>
            <a:off x="8746871" y="4918837"/>
            <a:ext cx="834898" cy="347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26" name="New picture"/>
          <p:cNvPicPr/>
          <p:nvPr/>
        </p:nvPicPr>
        <p:blipFill>
          <a:blip r:embed="rId5" cstate="print"/>
          <a:stretch>
            <a:fillRect/>
          </a:stretch>
        </p:blipFill>
        <p:spPr>
          <a:xfrm>
            <a:off x="8746871" y="4918837"/>
            <a:ext cx="834898" cy="347853"/>
          </a:xfrm>
          <a:prstGeom prst="rect">
            <a:avLst/>
          </a:prstGeom>
        </p:spPr>
      </p:pic>
      <p:sp>
        <p:nvSpPr>
          <p:cNvPr id="27" name="New shape"/>
          <p:cNvSpPr/>
          <p:nvPr/>
        </p:nvSpPr>
        <p:spPr>
          <a:xfrm>
            <a:off x="4905248" y="5990971"/>
            <a:ext cx="1856232" cy="63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28" name="New picture"/>
          <p:cNvPicPr/>
          <p:nvPr/>
        </p:nvPicPr>
        <p:blipFill>
          <a:blip r:embed="rId6"/>
          <a:stretch>
            <a:fillRect/>
          </a:stretch>
        </p:blipFill>
        <p:spPr>
          <a:xfrm>
            <a:off x="4905248" y="5990971"/>
            <a:ext cx="1856232" cy="631063"/>
          </a:xfrm>
          <a:prstGeom prst="rect">
            <a:avLst/>
          </a:prstGeom>
        </p:spPr>
      </p:pic>
      <p:sp>
        <p:nvSpPr>
          <p:cNvPr id="29" name="New shape"/>
          <p:cNvSpPr/>
          <p:nvPr/>
        </p:nvSpPr>
        <p:spPr>
          <a:xfrm>
            <a:off x="3661664" y="6053836"/>
            <a:ext cx="1243584" cy="5054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30" name="New picture"/>
          <p:cNvPicPr/>
          <p:nvPr/>
        </p:nvPicPr>
        <p:blipFill>
          <a:blip r:embed="rId7" cstate="print"/>
          <a:stretch>
            <a:fillRect/>
          </a:stretch>
        </p:blipFill>
        <p:spPr>
          <a:xfrm>
            <a:off x="3661664" y="6053836"/>
            <a:ext cx="1243584" cy="505460"/>
          </a:xfrm>
          <a:prstGeom prst="rect">
            <a:avLst/>
          </a:prstGeom>
        </p:spPr>
      </p:pic>
      <p:sp>
        <p:nvSpPr>
          <p:cNvPr id="31" name="New shape"/>
          <p:cNvSpPr/>
          <p:nvPr/>
        </p:nvSpPr>
        <p:spPr>
          <a:xfrm flipH="1">
            <a:off x="5833364" y="3953256"/>
            <a:ext cx="0" cy="2202815"/>
          </a:xfrm>
          <a:prstGeom prst="line">
            <a:avLst/>
          </a:prstGeom>
          <a:ln w="127000"/>
        </p:spPr>
        <p:style>
          <a:lnRef idx="1">
            <a:srgbClr val="B2B2B2"/>
          </a:lnRef>
          <a:fillRef idx="0">
            <a:srgbClr val="F3F3F3"/>
          </a:fillRef>
          <a:effectRef idx="0">
            <a:schemeClr val="accent1"/>
          </a:effectRef>
          <a:fontRef idx="minor">
            <a:schemeClr val="tx1"/>
          </a:fontRef>
        </p:style>
        <p:txBody>
          <a:bodyPr lIns="91440" tIns="91440" rIns="91440" bIns="91440" rtlCol="0" anchor="ctr"/>
          <a:lstStyle/>
          <a:p>
            <a:endParaRPr/>
          </a:p>
        </p:txBody>
      </p:sp>
      <p:sp>
        <p:nvSpPr>
          <p:cNvPr id="32" name="New shape"/>
          <p:cNvSpPr/>
          <p:nvPr/>
        </p:nvSpPr>
        <p:spPr>
          <a:xfrm>
            <a:off x="3713480" y="6473825"/>
            <a:ext cx="296214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800">
                <a:solidFill>
                  <a:srgbClr val="000000"/>
                </a:solidFill>
                <a:latin typeface="Lato"/>
              </a:rPr>
              <a:t>Harmonization of Statistics</a:t>
            </a:r>
          </a:p>
        </p:txBody>
      </p:sp>
      <p:sp>
        <p:nvSpPr>
          <p:cNvPr id="33" name="New shape"/>
          <p:cNvSpPr/>
          <p:nvPr/>
        </p:nvSpPr>
        <p:spPr>
          <a:xfrm>
            <a:off x="4986782" y="1632458"/>
            <a:ext cx="2269871" cy="2380234"/>
          </a:xfrm>
          <a:prstGeom prst="ellipse">
            <a:avLst/>
          </a:prstGeom>
          <a:ln>
            <a:noFill/>
          </a:ln>
        </p:spPr>
        <p:style>
          <a:lnRef idx="2">
            <a:schemeClr val="accent1">
              <a:shade val="50000"/>
            </a:schemeClr>
          </a:lnRef>
          <a:fillRef idx="1">
            <a:srgbClr val="339900"/>
          </a:fillRef>
          <a:effectRef idx="0">
            <a:schemeClr val="accent1"/>
          </a:effectRef>
          <a:fontRef idx="minor">
            <a:schemeClr val="lt1"/>
          </a:fontRef>
        </p:style>
        <p:txBody>
          <a:bodyPr lIns="91440" tIns="91440" rIns="91440" bIns="91440" rtlCol="0" anchor="ctr"/>
          <a:lstStyle/>
          <a:p>
            <a:pPr algn="ctr" defTabSz="457200"/>
            <a:r>
              <a:rPr sz="3200">
                <a:solidFill>
                  <a:srgbClr val="FFFFFF"/>
                </a:solidFill>
                <a:latin typeface="Lato"/>
              </a:rPr>
              <a:t>Market Trends</a:t>
            </a:r>
            <a:r>
              <a:rPr sz="3200">
                <a:solidFill>
                  <a:srgbClr val="000000"/>
                </a:solidFill>
                <a:latin typeface="Lato"/>
              </a:rPr>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2836799"/>
            <a:ext cx="12185904" cy="4021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3" name="New picture"/>
          <p:cNvPicPr/>
          <p:nvPr/>
        </p:nvPicPr>
        <p:blipFill>
          <a:blip r:embed="rId2"/>
          <a:stretch>
            <a:fillRect/>
          </a:stretch>
        </p:blipFill>
        <p:spPr>
          <a:xfrm>
            <a:off x="0" y="2836799"/>
            <a:ext cx="12185904" cy="4021328"/>
          </a:xfrm>
          <a:prstGeom prst="rect">
            <a:avLst/>
          </a:prstGeom>
        </p:spPr>
      </p:pic>
      <p:sp>
        <p:nvSpPr>
          <p:cNvPr id="4" name="New shape"/>
          <p:cNvSpPr/>
          <p:nvPr/>
        </p:nvSpPr>
        <p:spPr>
          <a:xfrm>
            <a:off x="376047" y="845185"/>
            <a:ext cx="11433683" cy="906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707070"/>
                </a:solidFill>
                <a:latin typeface="Lato"/>
              </a:rPr>
              <a:t>Non-Financial Information (NFI) Market Initatives </a:t>
            </a:r>
          </a:p>
        </p:txBody>
      </p:sp>
      <p:sp>
        <p:nvSpPr>
          <p:cNvPr id="5" name="New shape"/>
          <p:cNvSpPr/>
          <p:nvPr/>
        </p:nvSpPr>
        <p:spPr>
          <a:xfrm>
            <a:off x="8377301" y="0"/>
            <a:ext cx="3808603" cy="3808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6" name="New picture"/>
          <p:cNvPicPr/>
          <p:nvPr/>
        </p:nvPicPr>
        <p:blipFill>
          <a:blip r:embed="rId3"/>
          <a:stretch>
            <a:fillRect/>
          </a:stretch>
        </p:blipFill>
        <p:spPr>
          <a:xfrm>
            <a:off x="8377301" y="0"/>
            <a:ext cx="3808603" cy="3808603"/>
          </a:xfrm>
          <a:prstGeom prst="rect">
            <a:avLst/>
          </a:prstGeom>
        </p:spPr>
      </p:pic>
      <p:sp>
        <p:nvSpPr>
          <p:cNvPr id="7" name="New shape"/>
          <p:cNvSpPr/>
          <p:nvPr/>
        </p:nvSpPr>
        <p:spPr>
          <a:xfrm>
            <a:off x="8975725" y="3088513"/>
            <a:ext cx="2611882" cy="339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800">
                <a:solidFill>
                  <a:srgbClr val="000000"/>
                </a:solidFill>
                <a:latin typeface="Lato"/>
              </a:rPr>
              <a:t>A Societal Framework</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593844" y="0"/>
            <a:ext cx="7661656" cy="6893179"/>
          </a:xfrm>
          <a:prstGeom prst="rect">
            <a:avLst/>
          </a:prstGeom>
          <a:ln w="12700"/>
        </p:spPr>
        <p:style>
          <a:lnRef idx="2">
            <a:srgbClr val="444444"/>
          </a:lnRef>
          <a:fillRef idx="1">
            <a:srgbClr val="66CC00"/>
          </a:fillRef>
          <a:effectRef idx="0">
            <a:schemeClr val="accent1"/>
          </a:effectRef>
          <a:fontRef idx="minor">
            <a:schemeClr val="lt1"/>
          </a:fontRef>
        </p:style>
        <p:txBody>
          <a:bodyPr lIns="91440" tIns="91440" rIns="91440" bIns="91440" rtlCol="0" anchor="ctr"/>
          <a:lstStyle/>
          <a:p>
            <a:endParaRPr/>
          </a:p>
        </p:txBody>
      </p:sp>
      <p:sp>
        <p:nvSpPr>
          <p:cNvPr id="3" name="New shape"/>
          <p:cNvSpPr/>
          <p:nvPr/>
        </p:nvSpPr>
        <p:spPr>
          <a:xfrm rot="60000">
            <a:off x="4568190" y="137160"/>
            <a:ext cx="7575804" cy="6583807"/>
          </a:xfrm>
          <a:prstGeom prst="rect">
            <a:avLst/>
          </a:prstGeom>
          <a:noFill/>
          <a:ln w="63500"/>
        </p:spPr>
        <p:style>
          <a:lnRef idx="2">
            <a:srgbClr val="CBCBCB"/>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4" name="New picture"/>
          <p:cNvPicPr/>
          <p:nvPr/>
        </p:nvPicPr>
        <p:blipFill>
          <a:blip r:embed="rId2"/>
          <a:stretch>
            <a:fillRect/>
          </a:stretch>
        </p:blipFill>
        <p:spPr>
          <a:xfrm rot="118800">
            <a:off x="4568190" y="137160"/>
            <a:ext cx="7575804" cy="6583807"/>
          </a:xfrm>
          <a:prstGeom prst="rect">
            <a:avLst/>
          </a:prstGeom>
        </p:spPr>
      </p:pic>
      <p:sp>
        <p:nvSpPr>
          <p:cNvPr id="5" name="New shape"/>
          <p:cNvSpPr/>
          <p:nvPr/>
        </p:nvSpPr>
        <p:spPr>
          <a:xfrm>
            <a:off x="3127502" y="3897503"/>
            <a:ext cx="1323467" cy="2034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6" name="New picture"/>
          <p:cNvPicPr/>
          <p:nvPr/>
        </p:nvPicPr>
        <p:blipFill>
          <a:blip r:embed="rId3"/>
          <a:stretch>
            <a:fillRect/>
          </a:stretch>
        </p:blipFill>
        <p:spPr>
          <a:xfrm>
            <a:off x="3127502" y="3897503"/>
            <a:ext cx="1323467" cy="2034794"/>
          </a:xfrm>
          <a:prstGeom prst="rect">
            <a:avLst/>
          </a:prstGeom>
        </p:spPr>
      </p:pic>
      <p:sp>
        <p:nvSpPr>
          <p:cNvPr id="7" name="New shape"/>
          <p:cNvSpPr/>
          <p:nvPr/>
        </p:nvSpPr>
        <p:spPr>
          <a:xfrm rot="660000">
            <a:off x="7823708" y="2199640"/>
            <a:ext cx="1287780" cy="1287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8" name="New picture"/>
          <p:cNvPicPr/>
          <p:nvPr/>
        </p:nvPicPr>
        <p:blipFill>
          <a:blip r:embed="rId4" cstate="print"/>
          <a:stretch>
            <a:fillRect/>
          </a:stretch>
        </p:blipFill>
        <p:spPr>
          <a:xfrm rot="684000">
            <a:off x="7823708" y="2199640"/>
            <a:ext cx="1287780" cy="1287780"/>
          </a:xfrm>
          <a:prstGeom prst="rect">
            <a:avLst/>
          </a:prstGeom>
        </p:spPr>
      </p:pic>
      <p:sp>
        <p:nvSpPr>
          <p:cNvPr id="9" name="New shape"/>
          <p:cNvSpPr/>
          <p:nvPr/>
        </p:nvSpPr>
        <p:spPr>
          <a:xfrm>
            <a:off x="0" y="0"/>
            <a:ext cx="4651629" cy="6900164"/>
          </a:xfrm>
          <a:prstGeom prst="rect">
            <a:avLst/>
          </a:prstGeom>
          <a:ln>
            <a:noFill/>
          </a:ln>
        </p:spPr>
        <p:style>
          <a:lnRef idx="2">
            <a:schemeClr val="accent1">
              <a:shade val="50000"/>
            </a:schemeClr>
          </a:lnRef>
          <a:fillRef idx="1">
            <a:srgbClr val="66CC00"/>
          </a:fillRef>
          <a:effectRef idx="0">
            <a:schemeClr val="accent1"/>
          </a:effectRef>
          <a:fontRef idx="minor">
            <a:schemeClr val="lt1"/>
          </a:fontRef>
        </p:style>
        <p:txBody>
          <a:bodyPr lIns="91440" tIns="91440" rIns="91440" bIns="91440" rtlCol="0" anchor="ctr"/>
          <a:lstStyle/>
          <a:p>
            <a:pPr defTabSz="457200"/>
            <a:endParaRPr sz="1200">
              <a:solidFill>
                <a:srgbClr val="000000"/>
              </a:solidFill>
              <a:latin typeface="Arial"/>
            </a:endParaRPr>
          </a:p>
        </p:txBody>
      </p:sp>
      <p:sp>
        <p:nvSpPr>
          <p:cNvPr id="10" name="New shape"/>
          <p:cNvSpPr/>
          <p:nvPr/>
        </p:nvSpPr>
        <p:spPr>
          <a:xfrm>
            <a:off x="5320665" y="970788"/>
            <a:ext cx="2186178" cy="429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100" i="1">
                <a:solidFill>
                  <a:srgbClr val="000000"/>
                </a:solidFill>
                <a:latin typeface="Lato"/>
              </a:rPr>
              <a:t>The World Business Council for Sustainable Development</a:t>
            </a:r>
          </a:p>
        </p:txBody>
      </p:sp>
      <p:sp>
        <p:nvSpPr>
          <p:cNvPr id="11" name="New shape"/>
          <p:cNvSpPr/>
          <p:nvPr/>
        </p:nvSpPr>
        <p:spPr>
          <a:xfrm>
            <a:off x="9231376" y="2244852"/>
            <a:ext cx="2797937" cy="1652651"/>
          </a:xfrm>
          <a:prstGeom prst="rect">
            <a:avLst/>
          </a:prstGeom>
          <a:ln w="12700"/>
        </p:spPr>
        <p:style>
          <a:lnRef idx="2">
            <a:srgbClr val="444444"/>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12" name="New shape"/>
          <p:cNvSpPr/>
          <p:nvPr/>
        </p:nvSpPr>
        <p:spPr>
          <a:xfrm>
            <a:off x="9338056" y="2340737"/>
            <a:ext cx="2589657" cy="1444498"/>
          </a:xfrm>
          <a:prstGeom prst="rect">
            <a:avLst/>
          </a:prstGeom>
          <a:noFill/>
          <a:ln w="50800"/>
        </p:spPr>
        <p:style>
          <a:lnRef idx="2">
            <a:srgbClr val="707070"/>
          </a:lnRef>
          <a:fillRef idx="1">
            <a:schemeClr val="accent1"/>
          </a:fillRef>
          <a:effectRef idx="0">
            <a:schemeClr val="accent1"/>
          </a:effectRef>
          <a:fontRef idx="minor">
            <a:schemeClr val="lt1"/>
          </a:fontRef>
        </p:style>
        <p:txBody>
          <a:bodyPr lIns="91440" tIns="91440" rIns="91440" bIns="91440" rtlCol="0" anchor="t"/>
          <a:lstStyle/>
          <a:p>
            <a:pPr defTabSz="457200"/>
            <a:r>
              <a:rPr sz="1400" i="1">
                <a:solidFill>
                  <a:srgbClr val="000000"/>
                </a:solidFill>
                <a:latin typeface="Lato"/>
              </a:rPr>
              <a:t>"explain, in simple terms, what assurance is, how the process of assurance works and set out the key considerations for companies seeking to procure assurance services that are ‘fit for purpose."</a:t>
            </a:r>
          </a:p>
        </p:txBody>
      </p:sp>
      <p:sp>
        <p:nvSpPr>
          <p:cNvPr id="13" name="New shape"/>
          <p:cNvSpPr/>
          <p:nvPr/>
        </p:nvSpPr>
        <p:spPr>
          <a:xfrm>
            <a:off x="827405" y="709295"/>
            <a:ext cx="952500"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endParaRPr sz="1200">
              <a:solidFill>
                <a:srgbClr val="000000"/>
              </a:solidFill>
              <a:latin typeface="Arial"/>
            </a:endParaRPr>
          </a:p>
        </p:txBody>
      </p:sp>
      <p:sp>
        <p:nvSpPr>
          <p:cNvPr id="14" name="New shape"/>
          <p:cNvSpPr/>
          <p:nvPr/>
        </p:nvSpPr>
        <p:spPr>
          <a:xfrm>
            <a:off x="625094" y="1002157"/>
            <a:ext cx="3825875" cy="2899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000000"/>
                </a:solidFill>
                <a:latin typeface="Lato"/>
              </a:rPr>
              <a:t> In Italy and France, for example, obtaining assurance on the non-financial statement is now a </a:t>
            </a:r>
            <a:r>
              <a:rPr sz="3200" b="1">
                <a:solidFill>
                  <a:srgbClr val="000000"/>
                </a:solidFill>
                <a:latin typeface="Lato"/>
              </a:rPr>
              <a:t>legal requirement</a:t>
            </a:r>
            <a:r>
              <a:rPr sz="2800">
                <a:solidFill>
                  <a:srgbClr val="000000"/>
                </a:solidFill>
                <a:latin typeface="Lato"/>
              </a:rPr>
              <a:t>.</a:t>
            </a:r>
            <a:r>
              <a:rPr sz="1200">
                <a:solidFill>
                  <a:srgbClr val="000000"/>
                </a:solidFill>
                <a:latin typeface="Arial"/>
              </a:rPr>
              <a:t> </a:t>
            </a:r>
          </a:p>
        </p:txBody>
      </p:sp>
      <p:sp>
        <p:nvSpPr>
          <p:cNvPr id="15" name="New shape"/>
          <p:cNvSpPr/>
          <p:nvPr/>
        </p:nvSpPr>
        <p:spPr>
          <a:xfrm>
            <a:off x="0" y="6617589"/>
            <a:ext cx="5976366" cy="747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a:solidFill>
                  <a:srgbClr val="000000"/>
                </a:solidFill>
                <a:latin typeface="Lato"/>
              </a:rPr>
              <a:t>Note: WBCSD is CEO-led organization of over 200 international companies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66014" y="1587373"/>
            <a:ext cx="7228586" cy="4570349"/>
          </a:xfrm>
          <a:prstGeom prst="roundRect">
            <a:avLst/>
          </a:prstGeom>
          <a:ln>
            <a:noFill/>
          </a:ln>
        </p:spPr>
        <p:style>
          <a:lnRef idx="2">
            <a:schemeClr val="accent1">
              <a:shade val="50000"/>
            </a:schemeClr>
          </a:lnRef>
          <a:fillRef idx="1">
            <a:srgbClr val="CBCBCB"/>
          </a:fillRef>
          <a:effectRef idx="0">
            <a:schemeClr val="accent1"/>
          </a:effectRef>
          <a:fontRef idx="minor">
            <a:schemeClr val="lt1"/>
          </a:fontRef>
        </p:style>
        <p:txBody>
          <a:bodyPr lIns="91440" tIns="91440" rIns="91440" bIns="91440" rtlCol="0" anchor="ctr"/>
          <a:lstStyle/>
          <a:p>
            <a:pPr defTabSz="457200"/>
            <a:endParaRPr sz="1200">
              <a:solidFill>
                <a:srgbClr val="000000"/>
              </a:solidFill>
              <a:latin typeface="Arial"/>
            </a:endParaRPr>
          </a:p>
        </p:txBody>
      </p:sp>
      <p:sp>
        <p:nvSpPr>
          <p:cNvPr id="3" name="New shape"/>
          <p:cNvSpPr/>
          <p:nvPr/>
        </p:nvSpPr>
        <p:spPr>
          <a:xfrm>
            <a:off x="10197592" y="42672"/>
            <a:ext cx="19050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4" name="New picture"/>
          <p:cNvPicPr/>
          <p:nvPr/>
        </p:nvPicPr>
        <p:blipFill>
          <a:blip r:embed="rId2"/>
          <a:stretch>
            <a:fillRect/>
          </a:stretch>
        </p:blipFill>
        <p:spPr>
          <a:xfrm>
            <a:off x="10197592" y="42672"/>
            <a:ext cx="1905000" cy="1905000"/>
          </a:xfrm>
          <a:prstGeom prst="rect">
            <a:avLst/>
          </a:prstGeom>
        </p:spPr>
      </p:pic>
      <p:sp>
        <p:nvSpPr>
          <p:cNvPr id="5" name="New shape"/>
          <p:cNvSpPr/>
          <p:nvPr/>
        </p:nvSpPr>
        <p:spPr>
          <a:xfrm>
            <a:off x="260477" y="177800"/>
            <a:ext cx="3173603" cy="1215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6" name="New picture"/>
          <p:cNvPicPr/>
          <p:nvPr/>
        </p:nvPicPr>
        <p:blipFill>
          <a:blip r:embed="rId3"/>
          <a:stretch>
            <a:fillRect/>
          </a:stretch>
        </p:blipFill>
        <p:spPr>
          <a:xfrm>
            <a:off x="260477" y="177800"/>
            <a:ext cx="3173603" cy="1215390"/>
          </a:xfrm>
          <a:prstGeom prst="rect">
            <a:avLst/>
          </a:prstGeom>
        </p:spPr>
      </p:pic>
      <p:sp>
        <p:nvSpPr>
          <p:cNvPr id="7" name="New shape"/>
          <p:cNvSpPr/>
          <p:nvPr/>
        </p:nvSpPr>
        <p:spPr>
          <a:xfrm>
            <a:off x="366014" y="1818132"/>
            <a:ext cx="6988683" cy="2827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8" name="New picture"/>
          <p:cNvPicPr/>
          <p:nvPr/>
        </p:nvPicPr>
        <p:blipFill>
          <a:blip r:embed="rId4"/>
          <a:stretch>
            <a:fillRect/>
          </a:stretch>
        </p:blipFill>
        <p:spPr>
          <a:xfrm>
            <a:off x="366014" y="1818132"/>
            <a:ext cx="6988683" cy="2827020"/>
          </a:xfrm>
          <a:prstGeom prst="rect">
            <a:avLst/>
          </a:prstGeom>
        </p:spPr>
      </p:pic>
      <p:sp>
        <p:nvSpPr>
          <p:cNvPr id="9" name="New shape"/>
          <p:cNvSpPr/>
          <p:nvPr/>
        </p:nvSpPr>
        <p:spPr>
          <a:xfrm>
            <a:off x="3466846" y="597154"/>
            <a:ext cx="5368036" cy="796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707070"/>
                </a:solidFill>
                <a:latin typeface="Lato"/>
              </a:rPr>
              <a:t>Data Information Flow Project </a:t>
            </a:r>
          </a:p>
        </p:txBody>
      </p:sp>
      <p:sp>
        <p:nvSpPr>
          <p:cNvPr id="10" name="New shape"/>
          <p:cNvSpPr/>
          <p:nvPr/>
        </p:nvSpPr>
        <p:spPr>
          <a:xfrm>
            <a:off x="2263775" y="1920621"/>
            <a:ext cx="2480310" cy="49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8A8A8A"/>
                </a:solidFill>
                <a:latin typeface="Lato"/>
              </a:rPr>
              <a:t>‘data barriers’</a:t>
            </a:r>
          </a:p>
        </p:txBody>
      </p:sp>
      <p:sp>
        <p:nvSpPr>
          <p:cNvPr id="11" name="New shape"/>
          <p:cNvSpPr/>
          <p:nvPr/>
        </p:nvSpPr>
        <p:spPr>
          <a:xfrm>
            <a:off x="366014" y="3930777"/>
            <a:ext cx="5578094" cy="2226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12" name="New picture"/>
          <p:cNvPicPr/>
          <p:nvPr/>
        </p:nvPicPr>
        <p:blipFill>
          <a:blip r:embed="rId5"/>
          <a:stretch>
            <a:fillRect/>
          </a:stretch>
        </p:blipFill>
        <p:spPr>
          <a:xfrm>
            <a:off x="366014" y="3930777"/>
            <a:ext cx="5578094" cy="2226945"/>
          </a:xfrm>
          <a:prstGeom prst="rect">
            <a:avLst/>
          </a:prstGeom>
        </p:spPr>
      </p:pic>
      <p:sp>
        <p:nvSpPr>
          <p:cNvPr id="13" name="New shape"/>
          <p:cNvSpPr/>
          <p:nvPr/>
        </p:nvSpPr>
        <p:spPr>
          <a:xfrm>
            <a:off x="1893570" y="6344539"/>
            <a:ext cx="4229481" cy="282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b="1" i="1">
                <a:solidFill>
                  <a:srgbClr val="000000"/>
                </a:solidFill>
                <a:latin typeface="Lato"/>
              </a:rPr>
              <a:t>Source:</a:t>
            </a:r>
            <a:r>
              <a:rPr sz="1200">
                <a:solidFill>
                  <a:srgbClr val="000000"/>
                </a:solidFill>
                <a:latin typeface="Arial"/>
              </a:rPr>
              <a:t> https://naturalcapitalcoalition.org/projects/data-kit/</a:t>
            </a:r>
          </a:p>
        </p:txBody>
      </p:sp>
      <p:sp>
        <p:nvSpPr>
          <p:cNvPr id="14" name="New shape"/>
          <p:cNvSpPr/>
          <p:nvPr/>
        </p:nvSpPr>
        <p:spPr>
          <a:xfrm>
            <a:off x="8242427" y="1920621"/>
            <a:ext cx="3433699" cy="3877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000" b="1">
                <a:solidFill>
                  <a:srgbClr val="000000"/>
                </a:solidFill>
                <a:latin typeface="Lato"/>
              </a:rPr>
              <a:t>Key questions</a:t>
            </a:r>
          </a:p>
          <a:p>
            <a:pPr defTabSz="457200">
              <a:spcBef>
                <a:spcPct val="0"/>
              </a:spcBef>
            </a:pPr>
            <a:endParaRPr sz="2000" b="1">
              <a:solidFill>
                <a:srgbClr val="000000"/>
              </a:solidFill>
              <a:latin typeface="Lato"/>
            </a:endParaRPr>
          </a:p>
          <a:p>
            <a:pPr marL="457200" lvl="1" indent="-228600" defTabSz="457200">
              <a:spcBef>
                <a:spcPct val="0"/>
              </a:spcBef>
              <a:buChar char="•"/>
            </a:pPr>
            <a:r>
              <a:rPr sz="1600">
                <a:solidFill>
                  <a:srgbClr val="000000"/>
                </a:solidFill>
                <a:latin typeface="Lato"/>
              </a:rPr>
              <a:t>How should we define natural capital ‘data’? </a:t>
            </a:r>
          </a:p>
          <a:p>
            <a:pPr marL="457200" lvl="1" indent="-228600" defTabSz="457200">
              <a:spcBef>
                <a:spcPct val="0"/>
              </a:spcBef>
              <a:buChar char="•"/>
            </a:pPr>
            <a:r>
              <a:rPr sz="1600">
                <a:solidFill>
                  <a:srgbClr val="000000"/>
                </a:solidFill>
                <a:latin typeface="Lato"/>
              </a:rPr>
              <a:t>What are the boundaries of what is included?</a:t>
            </a:r>
          </a:p>
          <a:p>
            <a:pPr marL="457200" lvl="1" indent="-228600" defTabSz="457200">
              <a:spcBef>
                <a:spcPct val="0"/>
              </a:spcBef>
              <a:buChar char="•"/>
            </a:pPr>
            <a:r>
              <a:rPr sz="1600">
                <a:solidFill>
                  <a:srgbClr val="000000"/>
                </a:solidFill>
                <a:latin typeface="Lato"/>
              </a:rPr>
              <a:t>What are the core data needs, gaps and opportunities for business and how can existing data be made more available to decision makers?</a:t>
            </a:r>
          </a:p>
          <a:p>
            <a:pPr marL="457200" lvl="1" indent="-228600" defTabSz="457200">
              <a:spcBef>
                <a:spcPct val="0"/>
              </a:spcBef>
              <a:buChar char="•"/>
            </a:pPr>
            <a:r>
              <a:rPr sz="1600">
                <a:solidFill>
                  <a:srgbClr val="000000"/>
                </a:solidFill>
                <a:latin typeface="Lato"/>
              </a:rPr>
              <a:t>What should be the guiding principles for an improved global natural capital data system?</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33375" y="294005"/>
            <a:ext cx="272415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3" name="New picture"/>
          <p:cNvPicPr/>
          <p:nvPr/>
        </p:nvPicPr>
        <p:blipFill>
          <a:blip r:embed="rId2"/>
          <a:stretch>
            <a:fillRect/>
          </a:stretch>
        </p:blipFill>
        <p:spPr>
          <a:xfrm>
            <a:off x="333375" y="294005"/>
            <a:ext cx="2724150" cy="1676400"/>
          </a:xfrm>
          <a:prstGeom prst="rect">
            <a:avLst/>
          </a:prstGeom>
        </p:spPr>
      </p:pic>
      <p:sp>
        <p:nvSpPr>
          <p:cNvPr id="4" name="New shape"/>
          <p:cNvSpPr/>
          <p:nvPr/>
        </p:nvSpPr>
        <p:spPr>
          <a:xfrm>
            <a:off x="9310624" y="227330"/>
            <a:ext cx="2619375" cy="1743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5" name="New picture"/>
          <p:cNvPicPr/>
          <p:nvPr/>
        </p:nvPicPr>
        <p:blipFill>
          <a:blip r:embed="rId3"/>
          <a:stretch>
            <a:fillRect/>
          </a:stretch>
        </p:blipFill>
        <p:spPr>
          <a:xfrm>
            <a:off x="9310624" y="227330"/>
            <a:ext cx="2619375" cy="1743075"/>
          </a:xfrm>
          <a:prstGeom prst="rect">
            <a:avLst/>
          </a:prstGeom>
        </p:spPr>
      </p:pic>
      <p:sp>
        <p:nvSpPr>
          <p:cNvPr id="6" name="New shape"/>
          <p:cNvSpPr/>
          <p:nvPr/>
        </p:nvSpPr>
        <p:spPr>
          <a:xfrm rot="1320000">
            <a:off x="2976372" y="504444"/>
            <a:ext cx="4784852" cy="1360551"/>
          </a:xfrm>
          <a:prstGeom prst="wedgeEllipseCallout">
            <a:avLst>
              <a:gd name="adj1" fmla="val -50739"/>
              <a:gd name="adj2" fmla="val 116419"/>
            </a:avLst>
          </a:prstGeom>
          <a:ln w="38100"/>
        </p:spPr>
        <p:style>
          <a:lnRef idx="2">
            <a:srgbClr val="00497F"/>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7" name="New shape"/>
          <p:cNvSpPr/>
          <p:nvPr/>
        </p:nvSpPr>
        <p:spPr>
          <a:xfrm rot="1200000">
            <a:off x="3457575" y="734314"/>
            <a:ext cx="3618738" cy="795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2000">
                <a:solidFill>
                  <a:srgbClr val="000000"/>
                </a:solidFill>
                <a:latin typeface="Lato"/>
              </a:rPr>
              <a:t>To keep track of the SDGs, we need a data revolution!!!</a:t>
            </a:r>
          </a:p>
          <a:p>
            <a:pPr defTabSz="457200">
              <a:spcBef>
                <a:spcPct val="0"/>
              </a:spcBef>
            </a:pPr>
            <a:endParaRPr sz="1200">
              <a:solidFill>
                <a:srgbClr val="000000"/>
              </a:solidFill>
              <a:latin typeface="Arial"/>
            </a:endParaRPr>
          </a:p>
        </p:txBody>
      </p:sp>
      <p:sp>
        <p:nvSpPr>
          <p:cNvPr id="8" name="New shape"/>
          <p:cNvSpPr/>
          <p:nvPr/>
        </p:nvSpPr>
        <p:spPr>
          <a:xfrm>
            <a:off x="412750" y="3021965"/>
            <a:ext cx="8625713" cy="647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400">
                <a:solidFill>
                  <a:srgbClr val="000000"/>
                </a:solidFill>
                <a:latin typeface="Lato"/>
              </a:rPr>
              <a:t>Is there another way to solve this problem?</a:t>
            </a:r>
          </a:p>
        </p:txBody>
      </p:sp>
      <p:sp>
        <p:nvSpPr>
          <p:cNvPr id="9" name="New shape"/>
          <p:cNvSpPr/>
          <p:nvPr/>
        </p:nvSpPr>
        <p:spPr>
          <a:xfrm>
            <a:off x="782828" y="3604514"/>
            <a:ext cx="4992624" cy="281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10" name="New picture"/>
          <p:cNvPicPr/>
          <p:nvPr/>
        </p:nvPicPr>
        <p:blipFill>
          <a:blip r:embed="rId4"/>
          <a:stretch>
            <a:fillRect/>
          </a:stretch>
        </p:blipFill>
        <p:spPr>
          <a:xfrm>
            <a:off x="782828" y="3604514"/>
            <a:ext cx="4992624" cy="2819654"/>
          </a:xfrm>
          <a:prstGeom prst="rect">
            <a:avLst/>
          </a:prstGeom>
        </p:spPr>
      </p:pic>
      <p:sp>
        <p:nvSpPr>
          <p:cNvPr id="11" name="New shape"/>
          <p:cNvSpPr/>
          <p:nvPr/>
        </p:nvSpPr>
        <p:spPr>
          <a:xfrm rot="1440000">
            <a:off x="6393688" y="3450209"/>
            <a:ext cx="5151628" cy="1881505"/>
          </a:xfrm>
          <a:prstGeom prst="wedgeRoundRectCallout">
            <a:avLst>
              <a:gd name="adj1" fmla="val -43260"/>
              <a:gd name="adj2" fmla="val 150700"/>
              <a:gd name="adj3" fmla="val 16667"/>
            </a:avLst>
          </a:prstGeom>
          <a:ln w="38100"/>
        </p:spPr>
        <p:style>
          <a:lnRef idx="2">
            <a:srgbClr val="00497F"/>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12" name="New shape"/>
          <p:cNvSpPr/>
          <p:nvPr/>
        </p:nvSpPr>
        <p:spPr>
          <a:xfrm rot="1500000">
            <a:off x="6521831" y="3580511"/>
            <a:ext cx="4584192" cy="1471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2000">
                <a:solidFill>
                  <a:srgbClr val="000000"/>
                </a:solidFill>
                <a:latin typeface="Lato"/>
              </a:rPr>
              <a:t>We propose that a body with the authority and competence to certify statistics as “fit for purpose” should be mandated by the United Nations.</a:t>
            </a:r>
          </a:p>
        </p:txBody>
      </p:sp>
      <p:sp>
        <p:nvSpPr>
          <p:cNvPr id="13" name="New shape"/>
          <p:cNvSpPr/>
          <p:nvPr/>
        </p:nvSpPr>
        <p:spPr>
          <a:xfrm rot="1500000">
            <a:off x="7010400" y="4888865"/>
            <a:ext cx="3352673" cy="277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a:solidFill>
                  <a:srgbClr val="000000"/>
                </a:solidFill>
                <a:latin typeface="Lato"/>
              </a:rPr>
              <a:t>Steve MacFeely Chief Statistician, UNCTAD</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155950" y="2238375"/>
            <a:ext cx="5715000" cy="2381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3" name="New picture"/>
          <p:cNvPicPr/>
          <p:nvPr/>
        </p:nvPicPr>
        <p:blipFill>
          <a:blip r:embed="rId2"/>
          <a:stretch>
            <a:fillRect/>
          </a:stretch>
        </p:blipFill>
        <p:spPr>
          <a:xfrm>
            <a:off x="3155950" y="2238375"/>
            <a:ext cx="5715000" cy="2381250"/>
          </a:xfrm>
          <a:prstGeom prst="rect">
            <a:avLst/>
          </a:prstGeom>
        </p:spPr>
      </p:pic>
      <p:sp>
        <p:nvSpPr>
          <p:cNvPr id="4" name="New shape"/>
          <p:cNvSpPr/>
          <p:nvPr/>
        </p:nvSpPr>
        <p:spPr>
          <a:xfrm>
            <a:off x="403225" y="421259"/>
            <a:ext cx="11652250"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595959"/>
                </a:solidFill>
                <a:latin typeface="Lato"/>
              </a:rPr>
              <a:t>The  XBRL International NON-FINANCIALS  REGISTRY TASK FORCE </a:t>
            </a:r>
          </a:p>
          <a:p>
            <a:pPr defTabSz="457200">
              <a:spcBef>
                <a:spcPct val="0"/>
              </a:spcBef>
            </a:pPr>
            <a:endParaRPr sz="1200">
              <a:solidFill>
                <a:srgbClr val="000000"/>
              </a:solidFill>
              <a:latin typeface="Aria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7159625" y="0"/>
            <a:ext cx="5026279" cy="6874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3" name="New picture"/>
          <p:cNvPicPr/>
          <p:nvPr/>
        </p:nvPicPr>
        <p:blipFill>
          <a:blip r:embed="rId2"/>
          <a:stretch>
            <a:fillRect/>
          </a:stretch>
        </p:blipFill>
        <p:spPr>
          <a:xfrm>
            <a:off x="7159625" y="0"/>
            <a:ext cx="5026279" cy="6874383"/>
          </a:xfrm>
          <a:prstGeom prst="rect">
            <a:avLst/>
          </a:prstGeom>
        </p:spPr>
      </p:pic>
      <p:sp>
        <p:nvSpPr>
          <p:cNvPr id="4" name="New shape"/>
          <p:cNvSpPr/>
          <p:nvPr/>
        </p:nvSpPr>
        <p:spPr>
          <a:xfrm rot="60000">
            <a:off x="4125856" y="1454686"/>
            <a:ext cx="4551122" cy="4146641"/>
          </a:xfrm>
          <a:prstGeom prst="rect">
            <a:avLst/>
          </a:prstGeom>
          <a:noFill/>
          <a:ln w="63500"/>
        </p:spPr>
        <p:style>
          <a:lnRef idx="2">
            <a:srgbClr val="CBCBCB"/>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5" name="New picture"/>
          <p:cNvPicPr/>
          <p:nvPr/>
        </p:nvPicPr>
        <p:blipFill>
          <a:blip r:embed="rId3" cstate="print"/>
          <a:stretch>
            <a:fillRect/>
          </a:stretch>
        </p:blipFill>
        <p:spPr>
          <a:xfrm rot="118800">
            <a:off x="4110430" y="1448469"/>
            <a:ext cx="4581971" cy="4114330"/>
          </a:xfrm>
          <a:prstGeom prst="rect">
            <a:avLst/>
          </a:prstGeom>
        </p:spPr>
      </p:pic>
      <p:sp>
        <p:nvSpPr>
          <p:cNvPr id="6" name="New shape"/>
          <p:cNvSpPr/>
          <p:nvPr/>
        </p:nvSpPr>
        <p:spPr>
          <a:xfrm>
            <a:off x="180721" y="133350"/>
            <a:ext cx="9240139" cy="555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dirty="0">
                <a:solidFill>
                  <a:srgbClr val="000000"/>
                </a:solidFill>
                <a:latin typeface="Lato"/>
              </a:rPr>
              <a:t>Research - Call to Action </a:t>
            </a:r>
          </a:p>
        </p:txBody>
      </p:sp>
      <p:sp>
        <p:nvSpPr>
          <p:cNvPr id="7" name="New shape"/>
          <p:cNvSpPr/>
          <p:nvPr/>
        </p:nvSpPr>
        <p:spPr>
          <a:xfrm>
            <a:off x="629412" y="1851279"/>
            <a:ext cx="2118741" cy="2832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8" name="New picture"/>
          <p:cNvPicPr/>
          <p:nvPr/>
        </p:nvPicPr>
        <p:blipFill>
          <a:blip r:embed="rId4" cstate="print"/>
          <a:stretch>
            <a:fillRect/>
          </a:stretch>
        </p:blipFill>
        <p:spPr>
          <a:xfrm>
            <a:off x="629412" y="1851279"/>
            <a:ext cx="2118741" cy="2832227"/>
          </a:xfrm>
          <a:prstGeom prst="rect">
            <a:avLst/>
          </a:prstGeom>
        </p:spPr>
      </p:pic>
      <p:sp>
        <p:nvSpPr>
          <p:cNvPr id="9" name="New shape"/>
          <p:cNvSpPr/>
          <p:nvPr/>
        </p:nvSpPr>
        <p:spPr>
          <a:xfrm>
            <a:off x="513715" y="4886452"/>
            <a:ext cx="2350135" cy="1570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800" dirty="0">
                <a:solidFill>
                  <a:srgbClr val="000000"/>
                </a:solidFill>
                <a:latin typeface="Lato"/>
              </a:rPr>
              <a:t>In 2016 the report identified </a:t>
            </a:r>
            <a:r>
              <a:rPr sz="2000" b="1" dirty="0">
                <a:solidFill>
                  <a:srgbClr val="000000"/>
                </a:solidFill>
                <a:highlight>
                  <a:srgbClr val="FFFF00"/>
                </a:highlight>
                <a:latin typeface="Lato"/>
              </a:rPr>
              <a:t>400 + </a:t>
            </a:r>
            <a:r>
              <a:rPr sz="1800" dirty="0">
                <a:solidFill>
                  <a:srgbClr val="000000"/>
                </a:solidFill>
                <a:latin typeface="Lato"/>
              </a:rPr>
              <a:t>Sustainability Reporting</a:t>
            </a:r>
          </a:p>
          <a:p>
            <a:pPr algn="ctr" defTabSz="457200">
              <a:spcBef>
                <a:spcPct val="0"/>
              </a:spcBef>
            </a:pPr>
            <a:r>
              <a:rPr sz="1800" dirty="0">
                <a:solidFill>
                  <a:srgbClr val="000000"/>
                </a:solidFill>
                <a:latin typeface="Lato"/>
              </a:rPr>
              <a:t>Instruments</a:t>
            </a:r>
          </a:p>
          <a:p>
            <a:pPr algn="ctr" defTabSz="457200">
              <a:spcBef>
                <a:spcPct val="0"/>
              </a:spcBef>
            </a:pPr>
            <a:endParaRPr sz="1200" i="1" dirty="0">
              <a:solidFill>
                <a:srgbClr val="000000"/>
              </a:solidFill>
              <a:latin typeface="Lato"/>
            </a:endParaRPr>
          </a:p>
        </p:txBody>
      </p:sp>
      <p:sp>
        <p:nvSpPr>
          <p:cNvPr id="10" name="New shape"/>
          <p:cNvSpPr/>
          <p:nvPr/>
        </p:nvSpPr>
        <p:spPr>
          <a:xfrm>
            <a:off x="192405" y="6585585"/>
            <a:ext cx="6110351" cy="224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600">
                <a:solidFill>
                  <a:srgbClr val="000000"/>
                </a:solidFill>
                <a:latin typeface="Lato"/>
                <a:hlinkClick r:id="rId5"/>
              </a:rPr>
              <a:t>https://assets.kpmg/content/dam/kpmg/pdf/2016/05/carrots-and-sticks-may-2016.pdf</a:t>
            </a:r>
          </a:p>
        </p:txBody>
      </p:sp>
      <p:sp>
        <p:nvSpPr>
          <p:cNvPr id="11" name="New shape"/>
          <p:cNvSpPr/>
          <p:nvPr/>
        </p:nvSpPr>
        <p:spPr>
          <a:xfrm rot="60000">
            <a:off x="4190608" y="426669"/>
            <a:ext cx="4521384" cy="1030409"/>
          </a:xfrm>
          <a:prstGeom prst="rect">
            <a:avLst/>
          </a:prstGeom>
          <a:noFill/>
          <a:ln w="50800"/>
        </p:spPr>
        <p:style>
          <a:lnRef idx="2">
            <a:srgbClr val="707070"/>
          </a:lnRef>
          <a:fillRef idx="1">
            <a:schemeClr val="accent1"/>
          </a:fillRef>
          <a:effectRef idx="0">
            <a:schemeClr val="accent1"/>
          </a:effectRef>
          <a:fontRef idx="minor">
            <a:schemeClr val="lt1"/>
          </a:fontRef>
        </p:style>
        <p:txBody>
          <a:bodyPr lIns="91440" tIns="91440" rIns="91440" bIns="91440" rtlCol="0" anchor="t"/>
          <a:lstStyle/>
          <a:p>
            <a:pPr defTabSz="457200"/>
            <a:r>
              <a:rPr sz="1400" i="1" dirty="0">
                <a:solidFill>
                  <a:srgbClr val="000000"/>
                </a:solidFill>
                <a:latin typeface="Lato"/>
              </a:rPr>
              <a:t>"explain, in simple terms, what assurance is, how the process of assurance works and set out the key considerations for companies seeking to procure assurance services that are ‘fit for purpose."</a:t>
            </a:r>
          </a:p>
        </p:txBody>
      </p:sp>
      <p:sp>
        <p:nvSpPr>
          <p:cNvPr id="12" name="New shape"/>
          <p:cNvSpPr/>
          <p:nvPr/>
        </p:nvSpPr>
        <p:spPr>
          <a:xfrm>
            <a:off x="3020614" y="2664460"/>
            <a:ext cx="640969" cy="972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7200" b="1" dirty="0">
                <a:solidFill>
                  <a:srgbClr val="000000"/>
                </a:solidFill>
                <a:latin typeface="Helvetica_Black"/>
              </a:rPr>
              <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9017" y="1195832"/>
            <a:ext cx="12204065" cy="5545582"/>
          </a:xfrm>
          <a:prstGeom prst="rect">
            <a:avLst/>
          </a:prstGeom>
          <a:ln>
            <a:noFill/>
          </a:ln>
        </p:spPr>
        <p:style>
          <a:lnRef idx="2">
            <a:schemeClr val="accent1">
              <a:shade val="50000"/>
            </a:schemeClr>
          </a:lnRef>
          <a:fillRef idx="1">
            <a:srgbClr val="66CC00"/>
          </a:fillRef>
          <a:effectRef idx="0">
            <a:schemeClr val="accent1"/>
          </a:effectRef>
          <a:fontRef idx="minor">
            <a:schemeClr val="lt1"/>
          </a:fontRef>
        </p:style>
        <p:txBody>
          <a:bodyPr lIns="91440" tIns="91440" rIns="91440" bIns="91440" rtlCol="0" anchor="ctr"/>
          <a:lstStyle/>
          <a:p>
            <a:endParaRPr/>
          </a:p>
        </p:txBody>
      </p:sp>
      <p:sp>
        <p:nvSpPr>
          <p:cNvPr id="3" name="New shape"/>
          <p:cNvSpPr/>
          <p:nvPr/>
        </p:nvSpPr>
        <p:spPr>
          <a:xfrm>
            <a:off x="-9017" y="1530985"/>
            <a:ext cx="12212955" cy="3829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4" name="New picture"/>
          <p:cNvPicPr/>
          <p:nvPr/>
        </p:nvPicPr>
        <p:blipFill>
          <a:blip r:embed="rId2"/>
          <a:stretch>
            <a:fillRect/>
          </a:stretch>
        </p:blipFill>
        <p:spPr>
          <a:xfrm>
            <a:off x="-9017" y="1530985"/>
            <a:ext cx="12212955" cy="3829431"/>
          </a:xfrm>
          <a:prstGeom prst="rect">
            <a:avLst/>
          </a:prstGeom>
        </p:spPr>
      </p:pic>
      <p:sp>
        <p:nvSpPr>
          <p:cNvPr id="5" name="New shape"/>
          <p:cNvSpPr/>
          <p:nvPr/>
        </p:nvSpPr>
        <p:spPr>
          <a:xfrm rot="600000">
            <a:off x="4604893" y="5448808"/>
            <a:ext cx="1979041" cy="1113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6" name="New picture"/>
          <p:cNvPicPr/>
          <p:nvPr/>
        </p:nvPicPr>
        <p:blipFill>
          <a:blip r:embed="rId3" cstate="print"/>
          <a:stretch>
            <a:fillRect/>
          </a:stretch>
        </p:blipFill>
        <p:spPr>
          <a:xfrm rot="655800">
            <a:off x="4604893" y="5448808"/>
            <a:ext cx="1979041" cy="1113028"/>
          </a:xfrm>
          <a:prstGeom prst="rect">
            <a:avLst/>
          </a:prstGeom>
        </p:spPr>
      </p:pic>
      <p:sp>
        <p:nvSpPr>
          <p:cNvPr id="7" name="New shape"/>
          <p:cNvSpPr/>
          <p:nvPr/>
        </p:nvSpPr>
        <p:spPr>
          <a:xfrm>
            <a:off x="0" y="95123"/>
            <a:ext cx="2933954" cy="110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8" name="New picture"/>
          <p:cNvPicPr/>
          <p:nvPr/>
        </p:nvPicPr>
        <p:blipFill>
          <a:blip r:embed="rId4" cstate="print"/>
          <a:stretch>
            <a:fillRect/>
          </a:stretch>
        </p:blipFill>
        <p:spPr>
          <a:xfrm>
            <a:off x="0" y="95123"/>
            <a:ext cx="2933954" cy="1100709"/>
          </a:xfrm>
          <a:prstGeom prst="rect">
            <a:avLst/>
          </a:prstGeom>
        </p:spPr>
      </p:pic>
      <p:sp>
        <p:nvSpPr>
          <p:cNvPr id="9" name="New shape"/>
          <p:cNvSpPr/>
          <p:nvPr/>
        </p:nvSpPr>
        <p:spPr>
          <a:xfrm>
            <a:off x="3215005" y="531368"/>
            <a:ext cx="6283325" cy="664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200" i="1">
                <a:solidFill>
                  <a:srgbClr val="595959"/>
                </a:solidFill>
                <a:latin typeface="Lato"/>
              </a:rPr>
              <a:t>Connect Your Data, Trust Your Reports</a:t>
            </a:r>
          </a:p>
        </p:txBody>
      </p:sp>
      <p:sp>
        <p:nvSpPr>
          <p:cNvPr id="10" name="New shape"/>
          <p:cNvSpPr/>
          <p:nvPr/>
        </p:nvSpPr>
        <p:spPr>
          <a:xfrm>
            <a:off x="4346067" y="3827907"/>
            <a:ext cx="2010664" cy="14433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11" name="New picture"/>
          <p:cNvPicPr/>
          <p:nvPr/>
        </p:nvPicPr>
        <p:blipFill>
          <a:blip r:embed="rId5" cstate="print"/>
          <a:stretch>
            <a:fillRect/>
          </a:stretch>
        </p:blipFill>
        <p:spPr>
          <a:xfrm>
            <a:off x="4346067" y="3827907"/>
            <a:ext cx="2010664" cy="1443355"/>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9069578" cy="6844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3" name="New picture"/>
          <p:cNvPicPr/>
          <p:nvPr/>
        </p:nvPicPr>
        <p:blipFill>
          <a:blip r:embed="rId2"/>
          <a:stretch>
            <a:fillRect/>
          </a:stretch>
        </p:blipFill>
        <p:spPr>
          <a:xfrm>
            <a:off x="0" y="0"/>
            <a:ext cx="9069578" cy="6844919"/>
          </a:xfrm>
          <a:prstGeom prst="rect">
            <a:avLst/>
          </a:prstGeom>
        </p:spPr>
      </p:pic>
      <p:sp>
        <p:nvSpPr>
          <p:cNvPr id="4" name="New shape"/>
          <p:cNvSpPr/>
          <p:nvPr/>
        </p:nvSpPr>
        <p:spPr>
          <a:xfrm>
            <a:off x="8475472" y="4874387"/>
            <a:ext cx="3723640" cy="976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lnSpc>
                <a:spcPct val="100000"/>
              </a:lnSpc>
            </a:pPr>
            <a:r>
              <a:rPr sz="1400">
                <a:solidFill>
                  <a:srgbClr val="000000"/>
                </a:solidFill>
                <a:latin typeface="Lato"/>
              </a:rPr>
              <a:t>Liv Watson</a:t>
            </a:r>
          </a:p>
          <a:p>
            <a:pPr defTabSz="457200">
              <a:lnSpc>
                <a:spcPct val="100000"/>
              </a:lnSpc>
              <a:spcBef>
                <a:spcPct val="0"/>
              </a:spcBef>
            </a:pPr>
            <a:r>
              <a:rPr sz="1400">
                <a:solidFill>
                  <a:srgbClr val="000000"/>
                </a:solidFill>
                <a:latin typeface="Lato"/>
              </a:rPr>
              <a:t>Sr. Director of Strategic Customer Initiatives</a:t>
            </a:r>
          </a:p>
        </p:txBody>
      </p:sp>
      <p:sp>
        <p:nvSpPr>
          <p:cNvPr id="5" name="New shape"/>
          <p:cNvSpPr/>
          <p:nvPr/>
        </p:nvSpPr>
        <p:spPr>
          <a:xfrm>
            <a:off x="8482203" y="5362448"/>
            <a:ext cx="3351022" cy="1250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6" name="New picture"/>
          <p:cNvPicPr/>
          <p:nvPr/>
        </p:nvPicPr>
        <p:blipFill>
          <a:blip r:embed="rId3"/>
          <a:stretch>
            <a:fillRect/>
          </a:stretch>
        </p:blipFill>
        <p:spPr>
          <a:xfrm>
            <a:off x="8482203" y="5362448"/>
            <a:ext cx="3351022" cy="1250950"/>
          </a:xfrm>
          <a:prstGeom prst="rect">
            <a:avLst/>
          </a:prstGeom>
        </p:spPr>
      </p:pic>
      <p:sp>
        <p:nvSpPr>
          <p:cNvPr id="7" name="New shape"/>
          <p:cNvSpPr/>
          <p:nvPr/>
        </p:nvSpPr>
        <p:spPr>
          <a:xfrm>
            <a:off x="9446768" y="3064637"/>
            <a:ext cx="1781175" cy="180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8" name="New picture"/>
          <p:cNvPicPr/>
          <p:nvPr/>
        </p:nvPicPr>
        <p:blipFill>
          <a:blip r:embed="rId4"/>
          <a:stretch>
            <a:fillRect/>
          </a:stretch>
        </p:blipFill>
        <p:spPr>
          <a:xfrm>
            <a:off x="9446768" y="3064637"/>
            <a:ext cx="1781175" cy="1809750"/>
          </a:xfrm>
          <a:prstGeom prst="rect">
            <a:avLst/>
          </a:prstGeom>
        </p:spPr>
      </p:pic>
      <p:sp>
        <p:nvSpPr>
          <p:cNvPr id="9" name="New shape"/>
          <p:cNvSpPr/>
          <p:nvPr/>
        </p:nvSpPr>
        <p:spPr>
          <a:xfrm>
            <a:off x="8102346" y="1027049"/>
            <a:ext cx="3977513" cy="939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5600">
                <a:solidFill>
                  <a:srgbClr val="595959"/>
                </a:solidFill>
                <a:latin typeface="Lato"/>
              </a:rPr>
              <a:t>Thank You!</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69032" y="4610481"/>
            <a:ext cx="1781175" cy="180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3" name="New picture"/>
          <p:cNvPicPr/>
          <p:nvPr/>
        </p:nvPicPr>
        <p:blipFill>
          <a:blip r:embed="rId2"/>
          <a:stretch>
            <a:fillRect/>
          </a:stretch>
        </p:blipFill>
        <p:spPr>
          <a:xfrm>
            <a:off x="2669032" y="4610481"/>
            <a:ext cx="1781175" cy="1809750"/>
          </a:xfrm>
          <a:prstGeom prst="rect">
            <a:avLst/>
          </a:prstGeom>
        </p:spPr>
      </p:pic>
      <p:sp>
        <p:nvSpPr>
          <p:cNvPr id="4" name="New shape"/>
          <p:cNvSpPr/>
          <p:nvPr/>
        </p:nvSpPr>
        <p:spPr>
          <a:xfrm>
            <a:off x="112903" y="153924"/>
            <a:ext cx="5112258" cy="190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5" name="New picture"/>
          <p:cNvPicPr/>
          <p:nvPr/>
        </p:nvPicPr>
        <p:blipFill>
          <a:blip r:embed="rId3"/>
          <a:stretch>
            <a:fillRect/>
          </a:stretch>
        </p:blipFill>
        <p:spPr>
          <a:xfrm>
            <a:off x="112903" y="153924"/>
            <a:ext cx="5112258" cy="1908429"/>
          </a:xfrm>
          <a:prstGeom prst="rect">
            <a:avLst/>
          </a:prstGeom>
        </p:spPr>
      </p:pic>
      <p:sp>
        <p:nvSpPr>
          <p:cNvPr id="6" name="New shape"/>
          <p:cNvSpPr/>
          <p:nvPr/>
        </p:nvSpPr>
        <p:spPr>
          <a:xfrm>
            <a:off x="347980" y="4006723"/>
            <a:ext cx="3318637" cy="2147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200">
                <a:solidFill>
                  <a:srgbClr val="000000"/>
                </a:solidFill>
                <a:latin typeface="Arial"/>
              </a:rPr>
              <a:t>Liv Watson</a:t>
            </a:r>
          </a:p>
          <a:p>
            <a:pPr defTabSz="457200">
              <a:spcBef>
                <a:spcPct val="0"/>
              </a:spcBef>
            </a:pPr>
            <a:r>
              <a:rPr sz="1200">
                <a:solidFill>
                  <a:srgbClr val="000000"/>
                </a:solidFill>
                <a:latin typeface="Arial"/>
              </a:rPr>
              <a:t>Sr. Director of Strategic Customer Initiatives</a:t>
            </a:r>
          </a:p>
          <a:p>
            <a:pPr defTabSz="457200">
              <a:spcBef>
                <a:spcPct val="0"/>
              </a:spcBef>
            </a:pPr>
            <a:endParaRPr sz="1200">
              <a:solidFill>
                <a:srgbClr val="000000"/>
              </a:solidFill>
              <a:latin typeface="Arial"/>
            </a:endParaRPr>
          </a:p>
          <a:p>
            <a:pPr defTabSz="457200">
              <a:spcBef>
                <a:spcPct val="0"/>
              </a:spcBef>
            </a:pPr>
            <a:r>
              <a:rPr sz="1200">
                <a:solidFill>
                  <a:srgbClr val="000000"/>
                </a:solidFill>
                <a:latin typeface="Arial"/>
              </a:rPr>
              <a:t>Workiva Inc.  (NYSE: WK)</a:t>
            </a:r>
          </a:p>
          <a:p>
            <a:pPr defTabSz="457200">
              <a:spcBef>
                <a:spcPct val="0"/>
              </a:spcBef>
            </a:pPr>
            <a:r>
              <a:rPr sz="1200">
                <a:solidFill>
                  <a:srgbClr val="000000"/>
                </a:solidFill>
                <a:latin typeface="Arial"/>
              </a:rPr>
              <a:t>2900 University Blvd</a:t>
            </a:r>
          </a:p>
          <a:p>
            <a:pPr defTabSz="457200">
              <a:spcBef>
                <a:spcPct val="0"/>
              </a:spcBef>
            </a:pPr>
            <a:r>
              <a:rPr sz="1200">
                <a:solidFill>
                  <a:srgbClr val="000000"/>
                </a:solidFill>
                <a:latin typeface="Arial"/>
              </a:rPr>
              <a:t>Ames, IA 50010</a:t>
            </a:r>
          </a:p>
          <a:p>
            <a:pPr defTabSz="457200">
              <a:spcBef>
                <a:spcPct val="0"/>
              </a:spcBef>
            </a:pPr>
            <a:r>
              <a:rPr sz="1200">
                <a:solidFill>
                  <a:srgbClr val="000000"/>
                </a:solidFill>
                <a:latin typeface="Arial"/>
              </a:rPr>
              <a:t>Dialpad: (515) 239 4974</a:t>
            </a:r>
          </a:p>
          <a:p>
            <a:pPr defTabSz="457200">
              <a:spcBef>
                <a:spcPct val="0"/>
              </a:spcBef>
            </a:pPr>
            <a:r>
              <a:rPr sz="1200">
                <a:solidFill>
                  <a:srgbClr val="000000"/>
                </a:solidFill>
                <a:latin typeface="Arial"/>
              </a:rPr>
              <a:t>Email: liv.watson@workiva.com</a:t>
            </a:r>
          </a:p>
          <a:p>
            <a:pPr defTabSz="457200">
              <a:spcBef>
                <a:spcPct val="0"/>
              </a:spcBef>
            </a:pPr>
            <a:r>
              <a:rPr sz="1200">
                <a:solidFill>
                  <a:srgbClr val="000000"/>
                </a:solidFill>
                <a:latin typeface="Arial"/>
              </a:rPr>
              <a:t>Skype: livwatson</a:t>
            </a:r>
          </a:p>
        </p:txBody>
      </p:sp>
      <p:sp>
        <p:nvSpPr>
          <p:cNvPr id="7" name="New shape"/>
          <p:cNvSpPr/>
          <p:nvPr/>
        </p:nvSpPr>
        <p:spPr>
          <a:xfrm>
            <a:off x="5356479" y="0"/>
            <a:ext cx="6844792" cy="6844919"/>
          </a:xfrm>
          <a:prstGeom prst="rect">
            <a:avLst/>
          </a:prstGeom>
          <a:ln>
            <a:noFill/>
          </a:ln>
        </p:spPr>
        <p:style>
          <a:lnRef idx="2">
            <a:schemeClr val="accent1">
              <a:shade val="50000"/>
            </a:schemeClr>
          </a:lnRef>
          <a:fillRef idx="1">
            <a:srgbClr val="595959"/>
          </a:fillRef>
          <a:effectRef idx="0">
            <a:schemeClr val="accent1"/>
          </a:effectRef>
          <a:fontRef idx="minor">
            <a:schemeClr val="lt1"/>
          </a:fontRef>
        </p:style>
        <p:txBody>
          <a:bodyPr lIns="91440" tIns="91440" rIns="91440" bIns="91440" rtlCol="0" anchor="t"/>
          <a:lstStyle/>
          <a:p>
            <a:pPr defTabSz="457200"/>
            <a:r>
              <a:rPr sz="1400">
                <a:solidFill>
                  <a:srgbClr val="FFFFFF"/>
                </a:solidFill>
                <a:latin typeface="Lato"/>
              </a:rPr>
              <a:t>Liv A. Watson is a Senior Director of Strategic Customer Initiatives at Workiva Inc. (NYSE:WK). Watson recently served as Chair of the Institute of Management Accountants (IMA) Technology Trends Subcommittee, member of the Institute of Chartered Accountants in England and Wales (ICAEW) Sustainability Committee, member of the Global Reporting Initiative (GRI) Technology consortium, and an active member of the XBRL International Funding Task Force. </a:t>
            </a:r>
          </a:p>
          <a:p>
            <a:pPr defTabSz="457200">
              <a:spcBef>
                <a:spcPct val="0"/>
              </a:spcBef>
            </a:pPr>
            <a:endParaRPr sz="1400">
              <a:solidFill>
                <a:srgbClr val="FFFFFF"/>
              </a:solidFill>
              <a:latin typeface="Lato"/>
            </a:endParaRPr>
          </a:p>
          <a:p>
            <a:pPr defTabSz="457200">
              <a:spcBef>
                <a:spcPct val="0"/>
              </a:spcBef>
            </a:pPr>
            <a:r>
              <a:rPr sz="1400">
                <a:solidFill>
                  <a:srgbClr val="FFFFFF"/>
                </a:solidFill>
                <a:latin typeface="Lato"/>
              </a:rPr>
              <a:t>Watson authored one of the IMA's most successful CPE courses, Accounting System Technology for the 21st Century. She has published numerous articles for international publications and journals, including Harvard Business Review and Strategic Finance. She has also written a monthly column on financial and business reporting trends for CPA2Biz.com. Watson is the co-author and contributing author to several books, including XBRL for Dummies as well as Governance, Risk, and Compliance Handbook published by Wiley. She is also a contributing author of the Harvard Business School’s first e-books titled, The Landscape of Integrated Reporting, and Effective Auditing for Corporations published by Bloomsbury. </a:t>
            </a:r>
          </a:p>
          <a:p>
            <a:pPr defTabSz="457200">
              <a:spcBef>
                <a:spcPct val="0"/>
              </a:spcBef>
            </a:pPr>
            <a:endParaRPr sz="1400">
              <a:solidFill>
                <a:srgbClr val="FFFFFF"/>
              </a:solidFill>
              <a:latin typeface="Lato"/>
            </a:endParaRPr>
          </a:p>
          <a:p>
            <a:pPr defTabSz="457200">
              <a:spcBef>
                <a:spcPct val="0"/>
              </a:spcBef>
            </a:pPr>
            <a:r>
              <a:rPr sz="1400">
                <a:solidFill>
                  <a:srgbClr val="FFFFFF"/>
                </a:solidFill>
                <a:latin typeface="Lato"/>
              </a:rPr>
              <a:t>She served as an Advisory Board Member to the University of Southern Indiana and the University of Albany. Watson has served as Editorial Board Member for the International Journal of Disclosure and Governance. Watson has been interviewed for a range of business periodicals on the topic of a more efficient business reporting supply chain, including; The Washington Post, Financial Times, Business Week, InformationWeek Wall Street &amp; Technology, and CFO Magazine.</a:t>
            </a:r>
          </a:p>
          <a:p>
            <a:pPr defTabSz="457200">
              <a:spcBef>
                <a:spcPct val="0"/>
              </a:spcBef>
            </a:pPr>
            <a:endParaRPr sz="1400">
              <a:solidFill>
                <a:srgbClr val="FFFFFF"/>
              </a:solidFill>
              <a:latin typeface="Lato"/>
            </a:endParaRPr>
          </a:p>
          <a:p>
            <a:pPr defTabSz="457200">
              <a:spcBef>
                <a:spcPct val="0"/>
              </a:spcBef>
            </a:pPr>
            <a:r>
              <a:rPr sz="1400">
                <a:solidFill>
                  <a:srgbClr val="FFFFFF"/>
                </a:solidFill>
                <a:latin typeface="Lato"/>
              </a:rPr>
              <a:t>Awards: </a:t>
            </a:r>
          </a:p>
          <a:p>
            <a:pPr marL="457200" lvl="1" indent="-228600" defTabSz="457200">
              <a:spcBef>
                <a:spcPct val="0"/>
              </a:spcBef>
              <a:buChar char="•"/>
            </a:pPr>
            <a:r>
              <a:rPr sz="1400">
                <a:solidFill>
                  <a:srgbClr val="FFFFFF"/>
                </a:solidFill>
                <a:latin typeface="Lato"/>
              </a:rPr>
              <a:t>Lybrand Certificate of Merit for article titled "XBRL AND THE CLOUD"</a:t>
            </a:r>
          </a:p>
          <a:p>
            <a:pPr marL="457200" lvl="1" indent="-228600" defTabSz="457200">
              <a:spcBef>
                <a:spcPct val="0"/>
              </a:spcBef>
              <a:buChar char="•"/>
            </a:pPr>
            <a:r>
              <a:rPr sz="1400">
                <a:solidFill>
                  <a:srgbClr val="FFFFFF"/>
                </a:solidFill>
                <a:latin typeface="Lato"/>
              </a:rPr>
              <a:t>Eurofiling Hall of Fame - Recognition to Outstanding Contributors </a:t>
            </a:r>
          </a:p>
          <a:p>
            <a:pPr marL="457200" lvl="1" indent="-228600" defTabSz="457200">
              <a:spcBef>
                <a:spcPct val="0"/>
              </a:spcBef>
              <a:buChar char="•"/>
            </a:pPr>
            <a:r>
              <a:rPr sz="1400">
                <a:solidFill>
                  <a:srgbClr val="FFFFFF"/>
                </a:solidFill>
                <a:latin typeface="Lato"/>
              </a:rPr>
              <a:t>IMA Global Distinguished Member Award </a:t>
            </a:r>
          </a:p>
          <a:p>
            <a:pPr marL="457200" lvl="1" indent="-228600" defTabSz="457200">
              <a:spcBef>
                <a:spcPct val="0"/>
              </a:spcBef>
              <a:buChar char="•"/>
            </a:pPr>
            <a:r>
              <a:rPr sz="1400">
                <a:solidFill>
                  <a:srgbClr val="FFFFFF"/>
                </a:solidFill>
                <a:latin typeface="Lato"/>
              </a:rPr>
              <a:t>Lybrand Silver Medal for article titled " Possible Second-Wave Benefits of XBRL"</a:t>
            </a:r>
          </a:p>
          <a:p>
            <a:pPr marL="457200" lvl="1" indent="-228600" defTabSz="457200">
              <a:spcBef>
                <a:spcPct val="0"/>
              </a:spcBef>
              <a:buChar char="•"/>
            </a:pPr>
            <a:r>
              <a:rPr sz="1400">
                <a:solidFill>
                  <a:srgbClr val="FFFFFF"/>
                </a:solidFill>
                <a:latin typeface="Lato"/>
              </a:rPr>
              <a:t>Certificate of Merit Awarded by IMA - Article "XBRL it Can Improve Today's Business Environment</a:t>
            </a:r>
          </a:p>
          <a:p>
            <a:pPr defTabSz="457200">
              <a:spcBef>
                <a:spcPct val="0"/>
              </a:spcBef>
            </a:pPr>
            <a:endParaRPr sz="1400">
              <a:solidFill>
                <a:srgbClr val="FFFFFF"/>
              </a:solidFill>
              <a:latin typeface="Lato"/>
            </a:endParaRPr>
          </a:p>
        </p:txBody>
      </p:sp>
      <p:sp>
        <p:nvSpPr>
          <p:cNvPr id="8" name="New shape"/>
          <p:cNvSpPr/>
          <p:nvPr/>
        </p:nvSpPr>
        <p:spPr>
          <a:xfrm>
            <a:off x="5993892" y="506349"/>
            <a:ext cx="952500" cy="952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endParaRPr sz="1200">
              <a:solidFill>
                <a:srgbClr val="000000"/>
              </a:solidFill>
              <a:latin typeface="Aria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0"/>
            <a:ext cx="12203938" cy="6847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3" name="New picture"/>
          <p:cNvPicPr/>
          <p:nvPr/>
        </p:nvPicPr>
        <p:blipFill>
          <a:blip r:embed="rId2"/>
          <a:stretch>
            <a:fillRect/>
          </a:stretch>
        </p:blipFill>
        <p:spPr>
          <a:xfrm>
            <a:off x="0" y="0"/>
            <a:ext cx="12203938" cy="6847078"/>
          </a:xfrm>
          <a:prstGeom prst="rect">
            <a:avLst/>
          </a:prstGeom>
        </p:spPr>
      </p:pic>
      <p:sp>
        <p:nvSpPr>
          <p:cNvPr id="4" name="New shape"/>
          <p:cNvSpPr/>
          <p:nvPr/>
        </p:nvSpPr>
        <p:spPr>
          <a:xfrm>
            <a:off x="0" y="538099"/>
            <a:ext cx="12199112" cy="4556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3400">
                <a:solidFill>
                  <a:srgbClr val="FFFFFF"/>
                </a:solidFill>
                <a:latin typeface="Lato"/>
              </a:rPr>
              <a:t>How do professional accountants respond to the growing demand for assurance on digital non-financial information (NFI)? </a:t>
            </a:r>
          </a:p>
          <a:p>
            <a:pPr algn="ctr" defTabSz="457200">
              <a:spcBef>
                <a:spcPct val="0"/>
              </a:spcBef>
            </a:pPr>
            <a:endParaRPr sz="3400">
              <a:solidFill>
                <a:srgbClr val="FFFFFF"/>
              </a:solidFill>
              <a:latin typeface="Lato"/>
            </a:endParaRPr>
          </a:p>
        </p:txBody>
      </p:sp>
      <p:sp>
        <p:nvSpPr>
          <p:cNvPr id="5" name="New shape"/>
          <p:cNvSpPr/>
          <p:nvPr/>
        </p:nvSpPr>
        <p:spPr>
          <a:xfrm>
            <a:off x="7048500" y="2816479"/>
            <a:ext cx="1153668" cy="1577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6" name="New picture"/>
          <p:cNvPicPr/>
          <p:nvPr/>
        </p:nvPicPr>
        <p:blipFill>
          <a:blip r:embed="rId3" cstate="print"/>
          <a:stretch>
            <a:fillRect/>
          </a:stretch>
        </p:blipFill>
        <p:spPr>
          <a:xfrm>
            <a:off x="7048500" y="2816479"/>
            <a:ext cx="1153668" cy="1577848"/>
          </a:xfrm>
          <a:prstGeom prst="rect">
            <a:avLst/>
          </a:prstGeom>
        </p:spPr>
      </p:pic>
      <p:sp>
        <p:nvSpPr>
          <p:cNvPr id="7" name="New shape"/>
          <p:cNvSpPr/>
          <p:nvPr/>
        </p:nvSpPr>
        <p:spPr>
          <a:xfrm>
            <a:off x="4010279" y="2816479"/>
            <a:ext cx="1153668" cy="1577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8" name="New picture"/>
          <p:cNvPicPr/>
          <p:nvPr/>
        </p:nvPicPr>
        <p:blipFill>
          <a:blip r:embed="rId3" cstate="print"/>
          <a:stretch>
            <a:fillRect/>
          </a:stretch>
        </p:blipFill>
        <p:spPr>
          <a:xfrm>
            <a:off x="4010279" y="2816479"/>
            <a:ext cx="1153668" cy="1577848"/>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574929" y="1426464"/>
            <a:ext cx="2656078" cy="4159758"/>
          </a:xfrm>
          <a:prstGeom prst="rect">
            <a:avLst/>
          </a:prstGeom>
          <a:ln>
            <a:noFill/>
          </a:ln>
        </p:spPr>
        <p:style>
          <a:lnRef idx="2">
            <a:schemeClr val="accent1">
              <a:shade val="50000"/>
            </a:schemeClr>
          </a:lnRef>
          <a:fillRef idx="1">
            <a:srgbClr val="CBCBCB"/>
          </a:fillRef>
          <a:effectRef idx="0">
            <a:schemeClr val="accent1"/>
          </a:effectRef>
          <a:fontRef idx="minor">
            <a:schemeClr val="lt1"/>
          </a:fontRef>
        </p:style>
        <p:txBody>
          <a:bodyPr lIns="91440" tIns="91440" rIns="91440" bIns="91440" rtlCol="0" anchor="ctr"/>
          <a:lstStyle/>
          <a:p>
            <a:endParaRPr/>
          </a:p>
        </p:txBody>
      </p:sp>
      <p:sp>
        <p:nvSpPr>
          <p:cNvPr id="3" name="New shape"/>
          <p:cNvSpPr/>
          <p:nvPr/>
        </p:nvSpPr>
        <p:spPr>
          <a:xfrm>
            <a:off x="527050" y="329311"/>
            <a:ext cx="11270488" cy="796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4800">
                <a:solidFill>
                  <a:srgbClr val="000000"/>
                </a:solidFill>
                <a:latin typeface="Helvetica_Black"/>
              </a:rPr>
              <a:t>Definition of Non-Financial Data?  </a:t>
            </a:r>
          </a:p>
        </p:txBody>
      </p:sp>
      <p:sp>
        <p:nvSpPr>
          <p:cNvPr id="4" name="New shape"/>
          <p:cNvSpPr/>
          <p:nvPr/>
        </p:nvSpPr>
        <p:spPr>
          <a:xfrm>
            <a:off x="823341" y="1636776"/>
            <a:ext cx="2953893" cy="3734816"/>
          </a:xfrm>
          <a:prstGeom prst="rect">
            <a:avLst/>
          </a:prstGeom>
          <a:ln w="50800"/>
        </p:spPr>
        <p:style>
          <a:lnRef idx="2">
            <a:srgbClr val="B2B2B2"/>
          </a:lnRef>
          <a:fillRef idx="1">
            <a:srgbClr val="F3F3F3"/>
          </a:fillRef>
          <a:effectRef idx="0">
            <a:schemeClr val="accent1"/>
          </a:effectRef>
          <a:fontRef idx="minor">
            <a:schemeClr val="lt1"/>
          </a:fontRef>
        </p:style>
        <p:txBody>
          <a:bodyPr lIns="91440" tIns="91440" rIns="91440" bIns="91440" rtlCol="0" anchor="ctr"/>
          <a:lstStyle/>
          <a:p>
            <a:pPr defTabSz="457200"/>
            <a:r>
              <a:rPr sz="2200">
                <a:solidFill>
                  <a:srgbClr val="000000"/>
                </a:solidFill>
                <a:latin typeface="Lato"/>
              </a:rPr>
              <a:t>A Question?</a:t>
            </a:r>
          </a:p>
          <a:p>
            <a:pPr defTabSz="457200">
              <a:spcBef>
                <a:spcPct val="0"/>
              </a:spcBef>
            </a:pPr>
            <a:endParaRPr sz="2200">
              <a:solidFill>
                <a:srgbClr val="000000"/>
              </a:solidFill>
              <a:latin typeface="Lato"/>
            </a:endParaRPr>
          </a:p>
          <a:p>
            <a:pPr defTabSz="457200">
              <a:spcBef>
                <a:spcPct val="0"/>
              </a:spcBef>
            </a:pPr>
            <a:r>
              <a:rPr sz="2200">
                <a:solidFill>
                  <a:srgbClr val="000000"/>
                </a:solidFill>
                <a:latin typeface="Lato"/>
              </a:rPr>
              <a:t>What if a natural capital resource has a material impact on the financial statement ,,,</a:t>
            </a:r>
          </a:p>
          <a:p>
            <a:pPr defTabSz="457200">
              <a:spcBef>
                <a:spcPct val="0"/>
              </a:spcBef>
            </a:pPr>
            <a:r>
              <a:rPr sz="2200">
                <a:solidFill>
                  <a:srgbClr val="000000"/>
                </a:solidFill>
                <a:latin typeface="Lato"/>
              </a:rPr>
              <a:t> </a:t>
            </a:r>
          </a:p>
          <a:p>
            <a:pPr defTabSz="457200">
              <a:spcBef>
                <a:spcPct val="0"/>
              </a:spcBef>
            </a:pPr>
            <a:r>
              <a:rPr sz="2200">
                <a:solidFill>
                  <a:srgbClr val="000000"/>
                </a:solidFill>
                <a:latin typeface="Lato"/>
              </a:rPr>
              <a:t>"is the natural capital financial or non-financial data point?" </a:t>
            </a:r>
            <a:r>
              <a:rPr sz="1200">
                <a:solidFill>
                  <a:srgbClr val="000000"/>
                </a:solidFill>
                <a:latin typeface="Arial"/>
              </a:rPr>
              <a:t> </a:t>
            </a:r>
          </a:p>
        </p:txBody>
      </p:sp>
      <p:sp>
        <p:nvSpPr>
          <p:cNvPr id="5" name="New shape"/>
          <p:cNvSpPr/>
          <p:nvPr/>
        </p:nvSpPr>
        <p:spPr>
          <a:xfrm>
            <a:off x="4227703" y="1313434"/>
            <a:ext cx="7688326" cy="3734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6" name="New picture"/>
          <p:cNvPicPr/>
          <p:nvPr/>
        </p:nvPicPr>
        <p:blipFill>
          <a:blip r:embed="rId2"/>
          <a:stretch>
            <a:fillRect/>
          </a:stretch>
        </p:blipFill>
        <p:spPr>
          <a:xfrm>
            <a:off x="4227703" y="1313434"/>
            <a:ext cx="7688326" cy="3734816"/>
          </a:xfrm>
          <a:prstGeom prst="rect">
            <a:avLst/>
          </a:prstGeom>
        </p:spPr>
      </p:pic>
      <p:sp>
        <p:nvSpPr>
          <p:cNvPr id="7" name="New shape"/>
          <p:cNvSpPr/>
          <p:nvPr/>
        </p:nvSpPr>
        <p:spPr>
          <a:xfrm>
            <a:off x="1868424" y="6526149"/>
            <a:ext cx="2147189" cy="351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endParaRPr sz="1200">
              <a:solidFill>
                <a:srgbClr val="000000"/>
              </a:solidFill>
              <a:latin typeface="Arial"/>
            </a:endParaRPr>
          </a:p>
        </p:txBody>
      </p:sp>
      <p:sp>
        <p:nvSpPr>
          <p:cNvPr id="8" name="New shape"/>
          <p:cNvSpPr/>
          <p:nvPr/>
        </p:nvSpPr>
        <p:spPr>
          <a:xfrm>
            <a:off x="4085336" y="4582668"/>
            <a:ext cx="1106551" cy="1577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9" name="New picture"/>
          <p:cNvPicPr/>
          <p:nvPr/>
        </p:nvPicPr>
        <p:blipFill>
          <a:blip r:embed="rId3" cstate="print"/>
          <a:stretch>
            <a:fillRect/>
          </a:stretch>
        </p:blipFill>
        <p:spPr>
          <a:xfrm>
            <a:off x="4085336" y="4582668"/>
            <a:ext cx="1106551" cy="1577848"/>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985" y="0"/>
            <a:ext cx="12187174" cy="6866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3" name="New picture"/>
          <p:cNvPicPr/>
          <p:nvPr/>
        </p:nvPicPr>
        <p:blipFill>
          <a:blip r:embed="rId2"/>
          <a:stretch>
            <a:fillRect/>
          </a:stretch>
        </p:blipFill>
        <p:spPr>
          <a:xfrm>
            <a:off x="6985" y="0"/>
            <a:ext cx="12187174" cy="6866001"/>
          </a:xfrm>
          <a:prstGeom prst="rect">
            <a:avLst/>
          </a:prstGeom>
        </p:spPr>
      </p:pic>
      <p:sp>
        <p:nvSpPr>
          <p:cNvPr id="4" name="New shape"/>
          <p:cNvSpPr/>
          <p:nvPr/>
        </p:nvSpPr>
        <p:spPr>
          <a:xfrm>
            <a:off x="441325" y="272796"/>
            <a:ext cx="3554349" cy="1165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4800">
                <a:solidFill>
                  <a:srgbClr val="FFFFFF"/>
                </a:solidFill>
                <a:latin typeface="Lato"/>
              </a:rPr>
              <a:t>Agenda</a:t>
            </a:r>
          </a:p>
        </p:txBody>
      </p:sp>
      <p:sp>
        <p:nvSpPr>
          <p:cNvPr id="5" name="New shape"/>
          <p:cNvSpPr/>
          <p:nvPr/>
        </p:nvSpPr>
        <p:spPr>
          <a:xfrm>
            <a:off x="927989" y="1614932"/>
            <a:ext cx="663575" cy="634111"/>
          </a:xfrm>
          <a:prstGeom prst="ellipse">
            <a:avLst/>
          </a:prstGeom>
          <a:ln w="12700"/>
        </p:spPr>
        <p:style>
          <a:lnRef idx="2">
            <a:srgbClr val="444444"/>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6" name="New shape"/>
          <p:cNvSpPr/>
          <p:nvPr/>
        </p:nvSpPr>
        <p:spPr>
          <a:xfrm>
            <a:off x="1060704" y="1673860"/>
            <a:ext cx="634111" cy="575183"/>
          </a:xfrm>
          <a:prstGeom prst="ellipse">
            <a:avLst/>
          </a:prstGeom>
          <a:ln>
            <a:noFill/>
          </a:ln>
        </p:spPr>
        <p:style>
          <a:lnRef idx="2">
            <a:schemeClr val="accent1">
              <a:shade val="50000"/>
            </a:schemeClr>
          </a:lnRef>
          <a:fillRef idx="1">
            <a:srgbClr val="B2B2B2"/>
          </a:fillRef>
          <a:effectRef idx="0">
            <a:schemeClr val="accent1"/>
          </a:effectRef>
          <a:fontRef idx="minor">
            <a:schemeClr val="lt1"/>
          </a:fontRef>
        </p:style>
        <p:txBody>
          <a:bodyPr lIns="91440" tIns="91440" rIns="91440" bIns="91440" rtlCol="0" anchor="ctr"/>
          <a:lstStyle/>
          <a:p>
            <a:pPr algn="ctr" defTabSz="457200"/>
            <a:r>
              <a:rPr sz="1800" b="1">
                <a:solidFill>
                  <a:srgbClr val="000000"/>
                </a:solidFill>
                <a:latin typeface="Lato"/>
              </a:rPr>
              <a:t>1</a:t>
            </a:r>
          </a:p>
        </p:txBody>
      </p:sp>
      <p:sp>
        <p:nvSpPr>
          <p:cNvPr id="7" name="New shape"/>
          <p:cNvSpPr/>
          <p:nvPr/>
        </p:nvSpPr>
        <p:spPr>
          <a:xfrm>
            <a:off x="927989" y="2449830"/>
            <a:ext cx="663575" cy="634111"/>
          </a:xfrm>
          <a:prstGeom prst="ellipse">
            <a:avLst/>
          </a:prstGeom>
          <a:ln w="12700"/>
        </p:spPr>
        <p:style>
          <a:lnRef idx="2">
            <a:srgbClr val="444444"/>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8" name="New shape"/>
          <p:cNvSpPr/>
          <p:nvPr/>
        </p:nvSpPr>
        <p:spPr>
          <a:xfrm>
            <a:off x="1060704" y="2508758"/>
            <a:ext cx="634111" cy="575183"/>
          </a:xfrm>
          <a:prstGeom prst="ellipse">
            <a:avLst/>
          </a:prstGeom>
          <a:ln>
            <a:noFill/>
          </a:ln>
        </p:spPr>
        <p:style>
          <a:lnRef idx="2">
            <a:schemeClr val="accent1">
              <a:shade val="50000"/>
            </a:schemeClr>
          </a:lnRef>
          <a:fillRef idx="1">
            <a:srgbClr val="B2B2B2"/>
          </a:fillRef>
          <a:effectRef idx="0">
            <a:schemeClr val="accent1"/>
          </a:effectRef>
          <a:fontRef idx="minor">
            <a:schemeClr val="lt1"/>
          </a:fontRef>
        </p:style>
        <p:txBody>
          <a:bodyPr lIns="91440" tIns="91440" rIns="91440" bIns="91440" rtlCol="0" anchor="ctr"/>
          <a:lstStyle/>
          <a:p>
            <a:pPr algn="ctr" defTabSz="457200"/>
            <a:r>
              <a:rPr sz="1800" b="1">
                <a:solidFill>
                  <a:srgbClr val="000000"/>
                </a:solidFill>
                <a:latin typeface="Lato"/>
              </a:rPr>
              <a:t>2</a:t>
            </a:r>
          </a:p>
        </p:txBody>
      </p:sp>
      <p:sp>
        <p:nvSpPr>
          <p:cNvPr id="9" name="New shape"/>
          <p:cNvSpPr/>
          <p:nvPr/>
        </p:nvSpPr>
        <p:spPr>
          <a:xfrm>
            <a:off x="927989" y="3260979"/>
            <a:ext cx="663575" cy="634111"/>
          </a:xfrm>
          <a:prstGeom prst="ellipse">
            <a:avLst/>
          </a:prstGeom>
          <a:ln w="12700"/>
        </p:spPr>
        <p:style>
          <a:lnRef idx="2">
            <a:srgbClr val="444444"/>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10" name="New shape"/>
          <p:cNvSpPr/>
          <p:nvPr/>
        </p:nvSpPr>
        <p:spPr>
          <a:xfrm>
            <a:off x="1060704" y="3319907"/>
            <a:ext cx="634111" cy="575183"/>
          </a:xfrm>
          <a:prstGeom prst="ellipse">
            <a:avLst/>
          </a:prstGeom>
          <a:ln>
            <a:noFill/>
          </a:ln>
        </p:spPr>
        <p:style>
          <a:lnRef idx="2">
            <a:schemeClr val="accent1">
              <a:shade val="50000"/>
            </a:schemeClr>
          </a:lnRef>
          <a:fillRef idx="1">
            <a:srgbClr val="B2B2B2"/>
          </a:fillRef>
          <a:effectRef idx="0">
            <a:schemeClr val="accent1"/>
          </a:effectRef>
          <a:fontRef idx="minor">
            <a:schemeClr val="lt1"/>
          </a:fontRef>
        </p:style>
        <p:txBody>
          <a:bodyPr lIns="91440" tIns="91440" rIns="91440" bIns="91440" rtlCol="0" anchor="ctr"/>
          <a:lstStyle/>
          <a:p>
            <a:pPr algn="ctr" defTabSz="457200"/>
            <a:r>
              <a:rPr sz="1800" b="1">
                <a:solidFill>
                  <a:srgbClr val="000000"/>
                </a:solidFill>
                <a:latin typeface="Lato"/>
              </a:rPr>
              <a:t>3</a:t>
            </a:r>
          </a:p>
        </p:txBody>
      </p:sp>
      <p:sp>
        <p:nvSpPr>
          <p:cNvPr id="11" name="New shape"/>
          <p:cNvSpPr/>
          <p:nvPr/>
        </p:nvSpPr>
        <p:spPr>
          <a:xfrm>
            <a:off x="927989" y="4116451"/>
            <a:ext cx="663575" cy="634111"/>
          </a:xfrm>
          <a:prstGeom prst="ellipse">
            <a:avLst/>
          </a:prstGeom>
          <a:ln w="12700"/>
        </p:spPr>
        <p:style>
          <a:lnRef idx="2">
            <a:srgbClr val="444444"/>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12" name="New shape"/>
          <p:cNvSpPr/>
          <p:nvPr/>
        </p:nvSpPr>
        <p:spPr>
          <a:xfrm>
            <a:off x="1060704" y="4175379"/>
            <a:ext cx="634111" cy="575183"/>
          </a:xfrm>
          <a:prstGeom prst="ellipse">
            <a:avLst/>
          </a:prstGeom>
          <a:ln>
            <a:noFill/>
          </a:ln>
        </p:spPr>
        <p:style>
          <a:lnRef idx="2">
            <a:schemeClr val="accent1">
              <a:shade val="50000"/>
            </a:schemeClr>
          </a:lnRef>
          <a:fillRef idx="1">
            <a:srgbClr val="B2B2B2"/>
          </a:fillRef>
          <a:effectRef idx="0">
            <a:schemeClr val="accent1"/>
          </a:effectRef>
          <a:fontRef idx="minor">
            <a:schemeClr val="lt1"/>
          </a:fontRef>
        </p:style>
        <p:txBody>
          <a:bodyPr lIns="91440" tIns="91440" rIns="91440" bIns="91440" rtlCol="0" anchor="ctr"/>
          <a:lstStyle/>
          <a:p>
            <a:pPr algn="ctr" defTabSz="457200"/>
            <a:r>
              <a:rPr sz="1800" b="1">
                <a:solidFill>
                  <a:srgbClr val="000000"/>
                </a:solidFill>
                <a:latin typeface="Lato"/>
              </a:rPr>
              <a:t>4</a:t>
            </a:r>
          </a:p>
        </p:txBody>
      </p:sp>
      <p:sp>
        <p:nvSpPr>
          <p:cNvPr id="13" name="New shape"/>
          <p:cNvSpPr/>
          <p:nvPr/>
        </p:nvSpPr>
        <p:spPr>
          <a:xfrm>
            <a:off x="876427" y="4986528"/>
            <a:ext cx="663575" cy="634111"/>
          </a:xfrm>
          <a:prstGeom prst="ellipse">
            <a:avLst/>
          </a:prstGeom>
          <a:ln w="12700"/>
        </p:spPr>
        <p:style>
          <a:lnRef idx="2">
            <a:srgbClr val="444444"/>
          </a:lnRef>
          <a:fillRef idx="1">
            <a:srgbClr val="F3F3F3"/>
          </a:fillRef>
          <a:effectRef idx="0">
            <a:schemeClr val="accent1"/>
          </a:effectRef>
          <a:fontRef idx="minor">
            <a:schemeClr val="lt1"/>
          </a:fontRef>
        </p:style>
        <p:txBody>
          <a:bodyPr lIns="91440" tIns="91440" rIns="91440" bIns="91440" rtlCol="0" anchor="ctr"/>
          <a:lstStyle/>
          <a:p>
            <a:endParaRPr/>
          </a:p>
        </p:txBody>
      </p:sp>
      <p:sp>
        <p:nvSpPr>
          <p:cNvPr id="14" name="New shape"/>
          <p:cNvSpPr/>
          <p:nvPr/>
        </p:nvSpPr>
        <p:spPr>
          <a:xfrm>
            <a:off x="1009142" y="5045456"/>
            <a:ext cx="634111" cy="575183"/>
          </a:xfrm>
          <a:prstGeom prst="ellipse">
            <a:avLst/>
          </a:prstGeom>
          <a:ln>
            <a:noFill/>
          </a:ln>
        </p:spPr>
        <p:style>
          <a:lnRef idx="2">
            <a:schemeClr val="accent1">
              <a:shade val="50000"/>
            </a:schemeClr>
          </a:lnRef>
          <a:fillRef idx="1">
            <a:srgbClr val="B2B2B2"/>
          </a:fillRef>
          <a:effectRef idx="0">
            <a:schemeClr val="accent1"/>
          </a:effectRef>
          <a:fontRef idx="minor">
            <a:schemeClr val="lt1"/>
          </a:fontRef>
        </p:style>
        <p:txBody>
          <a:bodyPr lIns="91440" tIns="91440" rIns="91440" bIns="91440" rtlCol="0" anchor="ctr"/>
          <a:lstStyle/>
          <a:p>
            <a:pPr algn="ctr" defTabSz="457200"/>
            <a:r>
              <a:rPr sz="1800" b="1">
                <a:solidFill>
                  <a:srgbClr val="000000"/>
                </a:solidFill>
                <a:latin typeface="Lato"/>
              </a:rPr>
              <a:t>5</a:t>
            </a:r>
          </a:p>
        </p:txBody>
      </p:sp>
      <p:sp>
        <p:nvSpPr>
          <p:cNvPr id="15" name="New shape"/>
          <p:cNvSpPr/>
          <p:nvPr/>
        </p:nvSpPr>
        <p:spPr>
          <a:xfrm>
            <a:off x="1871853" y="1673860"/>
            <a:ext cx="6159627" cy="575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FFFFFF"/>
                </a:solidFill>
                <a:latin typeface="Lato"/>
              </a:rPr>
              <a:t>Current Situation &amp; Challenges </a:t>
            </a:r>
          </a:p>
        </p:txBody>
      </p:sp>
      <p:sp>
        <p:nvSpPr>
          <p:cNvPr id="16" name="New shape"/>
          <p:cNvSpPr/>
          <p:nvPr/>
        </p:nvSpPr>
        <p:spPr>
          <a:xfrm>
            <a:off x="1871853" y="4986528"/>
            <a:ext cx="3996817" cy="575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FFFFFF"/>
                </a:solidFill>
                <a:latin typeface="Lato"/>
              </a:rPr>
              <a:t> Q &amp; A</a:t>
            </a:r>
          </a:p>
        </p:txBody>
      </p:sp>
      <p:sp>
        <p:nvSpPr>
          <p:cNvPr id="17" name="New shape"/>
          <p:cNvSpPr/>
          <p:nvPr/>
        </p:nvSpPr>
        <p:spPr>
          <a:xfrm>
            <a:off x="1925066" y="2508758"/>
            <a:ext cx="3996817" cy="575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FFFFFF"/>
                </a:solidFill>
                <a:latin typeface="Lato"/>
              </a:rPr>
              <a:t>Market Drivers </a:t>
            </a:r>
          </a:p>
        </p:txBody>
      </p:sp>
      <p:sp>
        <p:nvSpPr>
          <p:cNvPr id="18" name="New shape"/>
          <p:cNvSpPr/>
          <p:nvPr/>
        </p:nvSpPr>
        <p:spPr>
          <a:xfrm>
            <a:off x="1925066" y="3319907"/>
            <a:ext cx="3996817" cy="575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FFFFFF"/>
                </a:solidFill>
                <a:latin typeface="Lato"/>
              </a:rPr>
              <a:t>Market Initiatives  </a:t>
            </a:r>
          </a:p>
        </p:txBody>
      </p:sp>
      <p:sp>
        <p:nvSpPr>
          <p:cNvPr id="19" name="New shape"/>
          <p:cNvSpPr/>
          <p:nvPr/>
        </p:nvSpPr>
        <p:spPr>
          <a:xfrm>
            <a:off x="1997329" y="4116451"/>
            <a:ext cx="3996817" cy="575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800">
                <a:solidFill>
                  <a:srgbClr val="FFFFFF"/>
                </a:solidFill>
                <a:latin typeface="Lato"/>
              </a:rPr>
              <a:t>Research Topics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353687" y="-14224"/>
            <a:ext cx="7850251" cy="6844919"/>
          </a:xfrm>
          <a:prstGeom prst="rect">
            <a:avLst/>
          </a:prstGeom>
          <a:ln>
            <a:noFill/>
          </a:ln>
        </p:spPr>
        <p:style>
          <a:lnRef idx="2">
            <a:schemeClr val="accent1">
              <a:shade val="50000"/>
            </a:schemeClr>
          </a:lnRef>
          <a:fillRef idx="1">
            <a:srgbClr val="B2B2B2"/>
          </a:fillRef>
          <a:effectRef idx="0">
            <a:schemeClr val="accent1"/>
          </a:effectRef>
          <a:fontRef idx="minor">
            <a:schemeClr val="lt1"/>
          </a:fontRef>
        </p:style>
        <p:txBody>
          <a:bodyPr lIns="91440" tIns="91440" rIns="91440" bIns="91440" rtlCol="0" anchor="t"/>
          <a:lstStyle/>
          <a:p>
            <a:pPr defTabSz="457200"/>
            <a:endParaRPr sz="5600">
              <a:solidFill>
                <a:srgbClr val="000000"/>
              </a:solidFill>
              <a:latin typeface="Lato"/>
            </a:endParaRPr>
          </a:p>
          <a:p>
            <a:pPr algn="ctr" defTabSz="457200">
              <a:spcBef>
                <a:spcPct val="0"/>
              </a:spcBef>
            </a:pPr>
            <a:r>
              <a:rPr sz="5600" b="1">
                <a:solidFill>
                  <a:srgbClr val="FFFFFF"/>
                </a:solidFill>
                <a:latin typeface="Lato"/>
              </a:rPr>
              <a:t>Current Situation and Current Challenges</a:t>
            </a:r>
          </a:p>
          <a:p>
            <a:pPr defTabSz="457200">
              <a:spcBef>
                <a:spcPct val="0"/>
              </a:spcBef>
            </a:pPr>
            <a:endParaRPr sz="5600">
              <a:solidFill>
                <a:srgbClr val="000000"/>
              </a:solidFill>
              <a:latin typeface="Lato"/>
            </a:endParaRPr>
          </a:p>
          <a:p>
            <a:pPr defTabSz="457200">
              <a:spcBef>
                <a:spcPct val="0"/>
              </a:spcBef>
            </a:pPr>
            <a:r>
              <a:rPr sz="5600">
                <a:solidFill>
                  <a:srgbClr val="000000"/>
                </a:solidFill>
                <a:latin typeface="Lato"/>
              </a:rPr>
              <a:t> </a:t>
            </a:r>
          </a:p>
        </p:txBody>
      </p:sp>
      <p:sp>
        <p:nvSpPr>
          <p:cNvPr id="3" name="New shape"/>
          <p:cNvSpPr/>
          <p:nvPr/>
        </p:nvSpPr>
        <p:spPr>
          <a:xfrm>
            <a:off x="-21336" y="0"/>
            <a:ext cx="414909" cy="6844919"/>
          </a:xfrm>
          <a:prstGeom prst="rect">
            <a:avLst/>
          </a:prstGeom>
          <a:ln>
            <a:noFill/>
          </a:ln>
        </p:spPr>
        <p:style>
          <a:lnRef idx="2">
            <a:schemeClr val="accent1">
              <a:shade val="50000"/>
            </a:schemeClr>
          </a:lnRef>
          <a:fillRef idx="1">
            <a:srgbClr val="B2B2B2"/>
          </a:fillRef>
          <a:effectRef idx="0">
            <a:schemeClr val="accent1"/>
          </a:effectRef>
          <a:fontRef idx="minor">
            <a:schemeClr val="lt1"/>
          </a:fontRef>
        </p:style>
        <p:txBody>
          <a:bodyPr lIns="91440" tIns="91440" rIns="91440" bIns="91440" rtlCol="0" anchor="ctr"/>
          <a:lstStyle/>
          <a:p>
            <a:endParaRPr/>
          </a:p>
        </p:txBody>
      </p:sp>
      <p:sp>
        <p:nvSpPr>
          <p:cNvPr id="4" name="New shape"/>
          <p:cNvSpPr/>
          <p:nvPr/>
        </p:nvSpPr>
        <p:spPr>
          <a:xfrm>
            <a:off x="-80772" y="-30607"/>
            <a:ext cx="4434459" cy="6877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5" name="New picture"/>
          <p:cNvPicPr/>
          <p:nvPr/>
        </p:nvPicPr>
        <p:blipFill>
          <a:blip r:embed="rId2"/>
          <a:stretch>
            <a:fillRect/>
          </a:stretch>
        </p:blipFill>
        <p:spPr>
          <a:xfrm>
            <a:off x="-80772" y="-30607"/>
            <a:ext cx="4434459" cy="6877685"/>
          </a:xfrm>
          <a:prstGeom prst="rect">
            <a:avLst/>
          </a:prstGeom>
        </p:spPr>
      </p:pic>
      <p:sp>
        <p:nvSpPr>
          <p:cNvPr id="6" name="New shape"/>
          <p:cNvSpPr/>
          <p:nvPr/>
        </p:nvSpPr>
        <p:spPr>
          <a:xfrm>
            <a:off x="7216902" y="2797048"/>
            <a:ext cx="1820037" cy="1475232"/>
          </a:xfrm>
          <a:prstGeom prst="ellipse">
            <a:avLst/>
          </a:prstGeom>
          <a:ln w="63500"/>
        </p:spPr>
        <p:style>
          <a:lnRef idx="2">
            <a:srgbClr val="66CC00"/>
          </a:lnRef>
          <a:fillRef idx="1">
            <a:srgbClr val="F3F3F3"/>
          </a:fillRef>
          <a:effectRef idx="0">
            <a:schemeClr val="accent1"/>
          </a:effectRef>
          <a:fontRef idx="minor">
            <a:schemeClr val="lt1"/>
          </a:fontRef>
        </p:style>
        <p:txBody>
          <a:bodyPr lIns="91440" tIns="91440" rIns="91440" bIns="91440" rtlCol="0" anchor="ctr"/>
          <a:lstStyle/>
          <a:p>
            <a:pPr defTabSz="457200"/>
            <a:endParaRPr sz="1200">
              <a:solidFill>
                <a:srgbClr val="000000"/>
              </a:solidFill>
              <a:latin typeface="Arial"/>
            </a:endParaRPr>
          </a:p>
        </p:txBody>
      </p:sp>
      <p:sp>
        <p:nvSpPr>
          <p:cNvPr id="7" name="New shape"/>
          <p:cNvSpPr/>
          <p:nvPr/>
        </p:nvSpPr>
        <p:spPr>
          <a:xfrm>
            <a:off x="9188323" y="4685538"/>
            <a:ext cx="1820037" cy="1294130"/>
          </a:xfrm>
          <a:prstGeom prst="ellipse">
            <a:avLst/>
          </a:prstGeom>
          <a:ln w="63500"/>
        </p:spPr>
        <p:style>
          <a:lnRef idx="2">
            <a:srgbClr val="66CC00"/>
          </a:lnRef>
          <a:fillRef idx="1">
            <a:srgbClr val="F3F3F3"/>
          </a:fillRef>
          <a:effectRef idx="0">
            <a:schemeClr val="accent1"/>
          </a:effectRef>
          <a:fontRef idx="minor">
            <a:schemeClr val="lt1"/>
          </a:fontRef>
        </p:style>
        <p:txBody>
          <a:bodyPr lIns="91440" tIns="91440" rIns="91440" bIns="91440" rtlCol="0" anchor="ctr"/>
          <a:lstStyle/>
          <a:p>
            <a:pPr algn="ctr" defTabSz="457200"/>
            <a:r>
              <a:rPr sz="1200">
                <a:solidFill>
                  <a:srgbClr val="000000"/>
                </a:solidFill>
                <a:latin typeface="Lato"/>
              </a:rPr>
              <a:t>Continuous </a:t>
            </a:r>
          </a:p>
          <a:p>
            <a:pPr algn="ctr" defTabSz="457200">
              <a:spcBef>
                <a:spcPct val="0"/>
              </a:spcBef>
            </a:pPr>
            <a:r>
              <a:rPr sz="1200">
                <a:solidFill>
                  <a:srgbClr val="000000"/>
                </a:solidFill>
                <a:latin typeface="Lato"/>
              </a:rPr>
              <a:t>Data</a:t>
            </a:r>
          </a:p>
          <a:p>
            <a:pPr algn="ctr" defTabSz="457200">
              <a:spcBef>
                <a:spcPct val="0"/>
              </a:spcBef>
            </a:pPr>
            <a:r>
              <a:rPr sz="1200">
                <a:solidFill>
                  <a:srgbClr val="000000"/>
                </a:solidFill>
                <a:latin typeface="Lato"/>
              </a:rPr>
              <a:t>Assurance</a:t>
            </a:r>
          </a:p>
          <a:p>
            <a:pPr algn="ctr" defTabSz="457200">
              <a:spcBef>
                <a:spcPct val="0"/>
              </a:spcBef>
            </a:pPr>
            <a:r>
              <a:rPr sz="1200">
                <a:solidFill>
                  <a:srgbClr val="000000"/>
                </a:solidFill>
                <a:latin typeface="Lato"/>
              </a:rPr>
              <a:t>(CDA)</a:t>
            </a:r>
          </a:p>
        </p:txBody>
      </p:sp>
      <p:sp>
        <p:nvSpPr>
          <p:cNvPr id="8" name="New shape"/>
          <p:cNvSpPr/>
          <p:nvPr/>
        </p:nvSpPr>
        <p:spPr>
          <a:xfrm>
            <a:off x="5561330" y="4620514"/>
            <a:ext cx="1820037" cy="1359154"/>
          </a:xfrm>
          <a:prstGeom prst="ellipse">
            <a:avLst/>
          </a:prstGeom>
          <a:ln w="63500"/>
        </p:spPr>
        <p:style>
          <a:lnRef idx="2">
            <a:srgbClr val="66CC00"/>
          </a:lnRef>
          <a:fillRef idx="1">
            <a:srgbClr val="F3F3F3"/>
          </a:fillRef>
          <a:effectRef idx="0">
            <a:schemeClr val="accent1"/>
          </a:effectRef>
          <a:fontRef idx="minor">
            <a:schemeClr val="lt1"/>
          </a:fontRef>
        </p:style>
        <p:txBody>
          <a:bodyPr lIns="91440" tIns="91440" rIns="91440" bIns="91440" rtlCol="0" anchor="ctr"/>
          <a:lstStyle/>
          <a:p>
            <a:pPr algn="ctr" defTabSz="457200"/>
            <a:r>
              <a:rPr sz="1200">
                <a:solidFill>
                  <a:srgbClr val="000000"/>
                </a:solidFill>
                <a:latin typeface="Lato"/>
              </a:rPr>
              <a:t>Continuous </a:t>
            </a:r>
            <a:r>
              <a:rPr sz="1200">
                <a:solidFill>
                  <a:srgbClr val="000000"/>
                </a:solidFill>
                <a:latin typeface="Arial"/>
              </a:rPr>
              <a:t> Controls Monitoring (CCM)</a:t>
            </a:r>
          </a:p>
        </p:txBody>
      </p:sp>
      <p:sp>
        <p:nvSpPr>
          <p:cNvPr id="9" name="New shape"/>
          <p:cNvSpPr/>
          <p:nvPr/>
        </p:nvSpPr>
        <p:spPr>
          <a:xfrm>
            <a:off x="7582535" y="2917063"/>
            <a:ext cx="1088771" cy="1235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1200">
                <a:solidFill>
                  <a:srgbClr val="000000"/>
                </a:solidFill>
                <a:latin typeface="Lato"/>
              </a:rPr>
              <a:t>Continuous Risk Monitoring and Assessment (CRMA)</a:t>
            </a:r>
          </a:p>
        </p:txBody>
      </p:sp>
      <p:sp>
        <p:nvSpPr>
          <p:cNvPr id="10" name="New shape"/>
          <p:cNvSpPr/>
          <p:nvPr/>
        </p:nvSpPr>
        <p:spPr>
          <a:xfrm>
            <a:off x="7381367" y="4522216"/>
            <a:ext cx="1655572" cy="77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lgn="ctr" defTabSz="457200"/>
            <a:r>
              <a:rPr sz="2000" b="1">
                <a:solidFill>
                  <a:srgbClr val="707070"/>
                </a:solidFill>
                <a:latin typeface="Lato"/>
              </a:rPr>
              <a:t>Continuous </a:t>
            </a:r>
          </a:p>
          <a:p>
            <a:pPr algn="ctr" defTabSz="457200">
              <a:spcBef>
                <a:spcPct val="0"/>
              </a:spcBef>
            </a:pPr>
            <a:r>
              <a:rPr sz="2000" b="1">
                <a:solidFill>
                  <a:srgbClr val="707070"/>
                </a:solidFill>
                <a:latin typeface="Lato"/>
              </a:rPr>
              <a:t>Auditing</a:t>
            </a:r>
          </a:p>
        </p:txBody>
      </p:sp>
      <p:sp>
        <p:nvSpPr>
          <p:cNvPr id="11" name="New shape"/>
          <p:cNvSpPr/>
          <p:nvPr/>
        </p:nvSpPr>
        <p:spPr>
          <a:xfrm rot="19740000">
            <a:off x="6187313" y="3826637"/>
            <a:ext cx="1113536" cy="651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12" name="New picture"/>
          <p:cNvPicPr/>
          <p:nvPr/>
        </p:nvPicPr>
        <p:blipFill>
          <a:blip r:embed="rId3" cstate="print"/>
          <a:stretch>
            <a:fillRect/>
          </a:stretch>
        </p:blipFill>
        <p:spPr>
          <a:xfrm rot="19747800">
            <a:off x="6187313" y="3826637"/>
            <a:ext cx="1113536" cy="651383"/>
          </a:xfrm>
          <a:prstGeom prst="rect">
            <a:avLst/>
          </a:prstGeom>
        </p:spPr>
      </p:pic>
      <p:sp>
        <p:nvSpPr>
          <p:cNvPr id="13" name="New shape"/>
          <p:cNvSpPr/>
          <p:nvPr/>
        </p:nvSpPr>
        <p:spPr>
          <a:xfrm rot="21540000">
            <a:off x="7671435" y="5299583"/>
            <a:ext cx="1113536" cy="626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14" name="New picture"/>
          <p:cNvPicPr/>
          <p:nvPr/>
        </p:nvPicPr>
        <p:blipFill>
          <a:blip r:embed="rId4" cstate="print"/>
          <a:stretch>
            <a:fillRect/>
          </a:stretch>
        </p:blipFill>
        <p:spPr>
          <a:xfrm rot="21578400">
            <a:off x="7671435" y="5299583"/>
            <a:ext cx="1113536" cy="626491"/>
          </a:xfrm>
          <a:prstGeom prst="rect">
            <a:avLst/>
          </a:prstGeom>
        </p:spPr>
      </p:pic>
      <p:sp>
        <p:nvSpPr>
          <p:cNvPr id="15" name="New shape"/>
          <p:cNvSpPr/>
          <p:nvPr/>
        </p:nvSpPr>
        <p:spPr>
          <a:xfrm rot="2580000">
            <a:off x="8913622" y="3880993"/>
            <a:ext cx="1113536" cy="651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16" name="New picture"/>
          <p:cNvPicPr/>
          <p:nvPr/>
        </p:nvPicPr>
        <p:blipFill>
          <a:blip r:embed="rId3" cstate="print"/>
          <a:stretch>
            <a:fillRect/>
          </a:stretch>
        </p:blipFill>
        <p:spPr>
          <a:xfrm rot="2611200">
            <a:off x="8913622" y="3880993"/>
            <a:ext cx="1113536" cy="651383"/>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523741" y="1811909"/>
            <a:ext cx="7619492" cy="4490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2200">
                <a:solidFill>
                  <a:srgbClr val="707070"/>
                </a:solidFill>
                <a:latin typeface="Lato"/>
              </a:rPr>
              <a:t>Entities regularly report non-financial information, including:</a:t>
            </a:r>
          </a:p>
          <a:p>
            <a:pPr defTabSz="457200">
              <a:spcBef>
                <a:spcPct val="0"/>
              </a:spcBef>
            </a:pPr>
            <a:endParaRPr sz="2200">
              <a:solidFill>
                <a:srgbClr val="000000"/>
              </a:solidFill>
              <a:latin typeface="Lato"/>
            </a:endParaRPr>
          </a:p>
          <a:p>
            <a:pPr marL="457200" lvl="1" indent="-228600" defTabSz="457200">
              <a:spcBef>
                <a:spcPct val="0"/>
              </a:spcBef>
              <a:buChar char="•"/>
            </a:pPr>
            <a:r>
              <a:rPr sz="2400">
                <a:solidFill>
                  <a:srgbClr val="00497F"/>
                </a:solidFill>
                <a:latin typeface="Lato"/>
              </a:rPr>
              <a:t>S</a:t>
            </a:r>
            <a:r>
              <a:rPr sz="1800">
                <a:solidFill>
                  <a:srgbClr val="000000"/>
                </a:solidFill>
                <a:latin typeface="Lato"/>
              </a:rPr>
              <a:t>tatements and information contained in the </a:t>
            </a:r>
            <a:r>
              <a:rPr sz="1800" b="1">
                <a:solidFill>
                  <a:srgbClr val="000000"/>
                </a:solidFill>
                <a:latin typeface="Lato"/>
              </a:rPr>
              <a:t>annual report</a:t>
            </a:r>
            <a:r>
              <a:rPr sz="1800">
                <a:solidFill>
                  <a:srgbClr val="000000"/>
                </a:solidFill>
                <a:latin typeface="Lato"/>
              </a:rPr>
              <a:t>, such as the enhanced business review, corporate governance statements and information on risk management policies, internal controls or wider operating data</a:t>
            </a:r>
          </a:p>
          <a:p>
            <a:pPr marL="457200" lvl="1" indent="-228600" defTabSz="457200">
              <a:spcBef>
                <a:spcPct val="0"/>
              </a:spcBef>
              <a:buChar char="•"/>
            </a:pPr>
            <a:r>
              <a:rPr sz="2400">
                <a:solidFill>
                  <a:srgbClr val="00497F"/>
                </a:solidFill>
                <a:latin typeface="Lato"/>
              </a:rPr>
              <a:t>C</a:t>
            </a:r>
            <a:r>
              <a:rPr sz="1800">
                <a:solidFill>
                  <a:srgbClr val="000000"/>
                </a:solidFill>
                <a:latin typeface="Lato"/>
              </a:rPr>
              <a:t>orporate responsibility reporting (CSR)  on environmental, economic and social performance </a:t>
            </a:r>
            <a:r>
              <a:rPr sz="1800" i="1" u="sng">
                <a:solidFill>
                  <a:srgbClr val="000000"/>
                </a:solidFill>
                <a:latin typeface="Lato"/>
              </a:rPr>
              <a:t>or Integrated Reporting &lt;IR&gt;</a:t>
            </a:r>
          </a:p>
          <a:p>
            <a:pPr marL="457200" lvl="1" indent="-228600" defTabSz="457200">
              <a:spcBef>
                <a:spcPct val="0"/>
              </a:spcBef>
              <a:buChar char="•"/>
            </a:pPr>
            <a:r>
              <a:rPr sz="2400">
                <a:solidFill>
                  <a:srgbClr val="00497F"/>
                </a:solidFill>
                <a:latin typeface="Lato"/>
              </a:rPr>
              <a:t>R</a:t>
            </a:r>
            <a:r>
              <a:rPr sz="1800">
                <a:solidFill>
                  <a:srgbClr val="000000"/>
                </a:solidFill>
                <a:latin typeface="Lato"/>
              </a:rPr>
              <a:t>eports to regulators on matters such as risk exposures, pricing policies or compliance with regulatory requirements</a:t>
            </a:r>
          </a:p>
          <a:p>
            <a:pPr marL="457200" lvl="1" indent="-228600" defTabSz="457200">
              <a:spcBef>
                <a:spcPct val="0"/>
              </a:spcBef>
              <a:buChar char="•"/>
            </a:pPr>
            <a:r>
              <a:rPr sz="2400">
                <a:solidFill>
                  <a:srgbClr val="00497F"/>
                </a:solidFill>
                <a:latin typeface="Lato"/>
              </a:rPr>
              <a:t>R</a:t>
            </a:r>
            <a:r>
              <a:rPr sz="1800">
                <a:solidFill>
                  <a:srgbClr val="000000"/>
                </a:solidFill>
                <a:latin typeface="Lato"/>
              </a:rPr>
              <a:t>eporting on public interest concerns, for example, quality of service provision, carbon emissions or the conduct of public competitions. </a:t>
            </a:r>
          </a:p>
        </p:txBody>
      </p:sp>
      <p:sp>
        <p:nvSpPr>
          <p:cNvPr id="3" name="New shape"/>
          <p:cNvSpPr/>
          <p:nvPr/>
        </p:nvSpPr>
        <p:spPr>
          <a:xfrm>
            <a:off x="0" y="0"/>
            <a:ext cx="4441317" cy="6881495"/>
          </a:xfrm>
          <a:prstGeom prst="rect">
            <a:avLst/>
          </a:prstGeom>
          <a:ln>
            <a:noFill/>
          </a:ln>
        </p:spPr>
        <p:style>
          <a:lnRef idx="2">
            <a:schemeClr val="accent1">
              <a:shade val="50000"/>
            </a:schemeClr>
          </a:lnRef>
          <a:fillRef idx="1">
            <a:srgbClr val="00497F"/>
          </a:fillRef>
          <a:effectRef idx="0">
            <a:schemeClr val="accent1"/>
          </a:effectRef>
          <a:fontRef idx="minor">
            <a:schemeClr val="lt1"/>
          </a:fontRef>
        </p:style>
        <p:txBody>
          <a:bodyPr lIns="91440" tIns="91440" rIns="91440" bIns="91440" rtlCol="0" anchor="t"/>
          <a:lstStyle/>
          <a:p>
            <a:pPr defTabSz="457200"/>
            <a:endParaRPr sz="5600">
              <a:solidFill>
                <a:srgbClr val="000000"/>
              </a:solidFill>
              <a:latin typeface="Lato"/>
            </a:endParaRPr>
          </a:p>
          <a:p>
            <a:pPr algn="ctr" defTabSz="457200">
              <a:spcBef>
                <a:spcPct val="0"/>
              </a:spcBef>
            </a:pPr>
            <a:r>
              <a:rPr sz="5600">
                <a:solidFill>
                  <a:srgbClr val="FFFFFF"/>
                </a:solidFill>
                <a:latin typeface="Lato"/>
              </a:rPr>
              <a:t>My </a:t>
            </a:r>
            <a:r>
              <a:rPr sz="5600" i="1" u="sng">
                <a:solidFill>
                  <a:srgbClr val="FFFFFF"/>
                </a:solidFill>
                <a:latin typeface="Lato"/>
              </a:rPr>
              <a:t>Current</a:t>
            </a:r>
            <a:r>
              <a:rPr sz="5600" i="1">
                <a:solidFill>
                  <a:srgbClr val="FFFFFF"/>
                </a:solidFill>
                <a:latin typeface="Lato"/>
              </a:rPr>
              <a:t> </a:t>
            </a:r>
            <a:r>
              <a:rPr sz="5600" i="1" u="sng">
                <a:solidFill>
                  <a:srgbClr val="FFFFFF"/>
                </a:solidFill>
                <a:latin typeface="Lato"/>
              </a:rPr>
              <a:t>Situation</a:t>
            </a:r>
            <a:r>
              <a:rPr sz="5600">
                <a:solidFill>
                  <a:srgbClr val="FFFFFF"/>
                </a:solidFill>
                <a:latin typeface="Lato"/>
              </a:rPr>
              <a:t> is </a:t>
            </a:r>
            <a:r>
              <a:rPr sz="5600" u="sng">
                <a:solidFill>
                  <a:srgbClr val="FFFFFF"/>
                </a:solidFill>
                <a:latin typeface="Lato"/>
              </a:rPr>
              <a:t>NOT</a:t>
            </a:r>
            <a:r>
              <a:rPr sz="5600">
                <a:solidFill>
                  <a:srgbClr val="FFFFFF"/>
                </a:solidFill>
                <a:latin typeface="Lato"/>
              </a:rPr>
              <a:t> </a:t>
            </a:r>
          </a:p>
          <a:p>
            <a:pPr algn="ctr" defTabSz="457200">
              <a:spcBef>
                <a:spcPct val="0"/>
              </a:spcBef>
            </a:pPr>
            <a:r>
              <a:rPr sz="5600">
                <a:solidFill>
                  <a:srgbClr val="FFFFFF"/>
                </a:solidFill>
                <a:latin typeface="Lato"/>
              </a:rPr>
              <a:t>My Final Destination !</a:t>
            </a:r>
          </a:p>
        </p:txBody>
      </p:sp>
      <p:sp>
        <p:nvSpPr>
          <p:cNvPr id="4" name="New shape"/>
          <p:cNvSpPr/>
          <p:nvPr/>
        </p:nvSpPr>
        <p:spPr>
          <a:xfrm>
            <a:off x="4612132" y="130810"/>
            <a:ext cx="1021969" cy="1681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5" name="New picture"/>
          <p:cNvPicPr/>
          <p:nvPr/>
        </p:nvPicPr>
        <p:blipFill>
          <a:blip r:embed="rId2" cstate="print"/>
          <a:stretch>
            <a:fillRect/>
          </a:stretch>
        </p:blipFill>
        <p:spPr>
          <a:xfrm>
            <a:off x="4612132" y="130810"/>
            <a:ext cx="1021969" cy="1681099"/>
          </a:xfrm>
          <a:prstGeom prst="rect">
            <a:avLst/>
          </a:prstGeom>
        </p:spPr>
      </p:pic>
      <p:sp>
        <p:nvSpPr>
          <p:cNvPr id="6" name="New shape"/>
          <p:cNvSpPr/>
          <p:nvPr/>
        </p:nvSpPr>
        <p:spPr>
          <a:xfrm>
            <a:off x="5762117" y="840613"/>
            <a:ext cx="6527546" cy="654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3200">
                <a:solidFill>
                  <a:srgbClr val="000000"/>
                </a:solidFill>
                <a:latin typeface="Lato"/>
              </a:rPr>
              <a:t>Audit and Assurance Faculty</a:t>
            </a:r>
          </a:p>
        </p:txBody>
      </p:sp>
      <p:sp>
        <p:nvSpPr>
          <p:cNvPr id="7" name="New shape"/>
          <p:cNvSpPr/>
          <p:nvPr/>
        </p:nvSpPr>
        <p:spPr>
          <a:xfrm>
            <a:off x="4720590" y="6302248"/>
            <a:ext cx="7349871" cy="365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800" b="1" i="1">
                <a:solidFill>
                  <a:srgbClr val="66CC00"/>
                </a:solidFill>
                <a:latin typeface="Lato"/>
              </a:rPr>
              <a:t>Note: </a:t>
            </a:r>
            <a:r>
              <a:rPr sz="1200" i="1">
                <a:solidFill>
                  <a:srgbClr val="00497F"/>
                </a:solidFill>
                <a:latin typeface="Lato"/>
              </a:rPr>
              <a:t>In the UK and Germany it is a criminal offence on the part of the directors not to prepare and publish the nonfinancial information statement in accordance with the relevant requirements.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547616" y="1349502"/>
            <a:ext cx="7619492" cy="5384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1800" i="1">
                <a:solidFill>
                  <a:srgbClr val="00497F"/>
                </a:solidFill>
                <a:latin typeface="Lato"/>
              </a:rPr>
              <a:t>1. </a:t>
            </a:r>
            <a:r>
              <a:rPr sz="1700" i="1">
                <a:solidFill>
                  <a:srgbClr val="00497F"/>
                </a:solidFill>
                <a:latin typeface="Lato"/>
              </a:rPr>
              <a:t>ISA™ 720 (Revised)</a:t>
            </a:r>
            <a:r>
              <a:rPr sz="1800" i="1">
                <a:solidFill>
                  <a:srgbClr val="00497F"/>
                </a:solidFill>
                <a:latin typeface="Lato"/>
              </a:rPr>
              <a:t> deals with the auditor’s responsibilities relating to </a:t>
            </a:r>
            <a:r>
              <a:rPr sz="2000" b="1" i="1">
                <a:solidFill>
                  <a:srgbClr val="00497F"/>
                </a:solidFill>
                <a:latin typeface="Lato"/>
              </a:rPr>
              <a:t>other information in documents containing audited financial statements and the auditor’s report thereon.</a:t>
            </a:r>
            <a:r>
              <a:rPr sz="1800" i="1">
                <a:solidFill>
                  <a:srgbClr val="00497F"/>
                </a:solidFill>
                <a:latin typeface="Lato"/>
              </a:rPr>
              <a:t> </a:t>
            </a:r>
          </a:p>
          <a:p>
            <a:pPr defTabSz="457200">
              <a:spcBef>
                <a:spcPct val="0"/>
              </a:spcBef>
            </a:pPr>
            <a:endParaRPr sz="1800" i="1">
              <a:solidFill>
                <a:srgbClr val="00497F"/>
              </a:solidFill>
              <a:latin typeface="Lato"/>
            </a:endParaRPr>
          </a:p>
          <a:p>
            <a:pPr defTabSz="457200">
              <a:spcBef>
                <a:spcPct val="0"/>
              </a:spcBef>
            </a:pPr>
            <a:r>
              <a:rPr sz="1800" i="1">
                <a:solidFill>
                  <a:srgbClr val="00497F"/>
                </a:solidFill>
                <a:latin typeface="Lato"/>
              </a:rPr>
              <a:t>In the absence of any separate requirement in the particular circumstances of the engagement, </a:t>
            </a:r>
            <a:r>
              <a:rPr sz="2000" b="1" i="1">
                <a:solidFill>
                  <a:srgbClr val="00497F"/>
                </a:solidFill>
                <a:latin typeface="Lato"/>
              </a:rPr>
              <a:t>the auditor’s opinion does not cover other information and the auditor has no specific responsibility for determining whether or not other information is properly stated</a:t>
            </a:r>
            <a:r>
              <a:rPr sz="2000" i="1">
                <a:solidFill>
                  <a:srgbClr val="00497F"/>
                </a:solidFill>
                <a:latin typeface="Lato"/>
              </a:rPr>
              <a:t>.</a:t>
            </a:r>
          </a:p>
          <a:p>
            <a:pPr defTabSz="457200">
              <a:spcBef>
                <a:spcPct val="0"/>
              </a:spcBef>
            </a:pPr>
            <a:endParaRPr sz="1800" i="1">
              <a:solidFill>
                <a:srgbClr val="00497F"/>
              </a:solidFill>
              <a:latin typeface="Lato"/>
            </a:endParaRPr>
          </a:p>
          <a:p>
            <a:pPr defTabSz="457200">
              <a:spcBef>
                <a:spcPct val="0"/>
              </a:spcBef>
            </a:pPr>
            <a:r>
              <a:rPr sz="1800" i="1">
                <a:solidFill>
                  <a:srgbClr val="00497F"/>
                </a:solidFill>
                <a:latin typeface="Lato"/>
              </a:rPr>
              <a:t>However, </a:t>
            </a:r>
            <a:r>
              <a:rPr sz="2000" b="1" i="1">
                <a:solidFill>
                  <a:srgbClr val="00497F"/>
                </a:solidFill>
                <a:latin typeface="Lato"/>
              </a:rPr>
              <a:t>the auditor reads the other information because the credibility of the audited financial statements may be undermined by </a:t>
            </a:r>
            <a:r>
              <a:rPr sz="2200" b="1" i="1">
                <a:solidFill>
                  <a:srgbClr val="00497F"/>
                </a:solidFill>
                <a:highlight>
                  <a:srgbClr val="FFFF00"/>
                </a:highlight>
                <a:latin typeface="Lato"/>
              </a:rPr>
              <a:t>material</a:t>
            </a:r>
            <a:r>
              <a:rPr sz="2000" b="1" i="1">
                <a:solidFill>
                  <a:srgbClr val="00497F"/>
                </a:solidFill>
                <a:latin typeface="Lato"/>
              </a:rPr>
              <a:t> inconsistencies between the audited financial statements and other information.</a:t>
            </a:r>
            <a:r>
              <a:rPr sz="1800" i="1">
                <a:solidFill>
                  <a:srgbClr val="00497F"/>
                </a:solidFill>
                <a:latin typeface="Lato"/>
              </a:rPr>
              <a:t> (Ref: Para. A1)</a:t>
            </a:r>
          </a:p>
          <a:p>
            <a:pPr defTabSz="457200">
              <a:spcBef>
                <a:spcPct val="0"/>
              </a:spcBef>
            </a:pPr>
            <a:r>
              <a:rPr sz="1800" b="1" i="1">
                <a:solidFill>
                  <a:srgbClr val="66CC00"/>
                </a:solidFill>
                <a:latin typeface="Lato"/>
              </a:rPr>
              <a:t>Note:</a:t>
            </a:r>
            <a:r>
              <a:rPr sz="2400" i="1">
                <a:solidFill>
                  <a:srgbClr val="00497F"/>
                </a:solidFill>
                <a:latin typeface="Lato"/>
              </a:rPr>
              <a:t> </a:t>
            </a:r>
            <a:r>
              <a:rPr sz="1200" i="1">
                <a:solidFill>
                  <a:srgbClr val="00497F"/>
                </a:solidFill>
                <a:latin typeface="Lato"/>
              </a:rPr>
              <a:t>Other information is financial or non-financial information (other than financial statements and the auditor’s report thereon,  included in an entity’s annual report.</a:t>
            </a:r>
          </a:p>
          <a:p>
            <a:pPr defTabSz="457200">
              <a:spcBef>
                <a:spcPct val="0"/>
              </a:spcBef>
            </a:pPr>
            <a:endParaRPr sz="1200" i="1">
              <a:solidFill>
                <a:srgbClr val="00497F"/>
              </a:solidFill>
              <a:latin typeface="Lato"/>
            </a:endParaRPr>
          </a:p>
          <a:p>
            <a:pPr defTabSz="457200">
              <a:spcBef>
                <a:spcPct val="0"/>
              </a:spcBef>
            </a:pPr>
            <a:endParaRPr sz="1800" b="1" i="1">
              <a:solidFill>
                <a:srgbClr val="66CC00"/>
              </a:solidFill>
              <a:latin typeface="Lato"/>
            </a:endParaRPr>
          </a:p>
          <a:p>
            <a:pPr defTabSz="457200">
              <a:spcBef>
                <a:spcPct val="0"/>
              </a:spcBef>
            </a:pPr>
            <a:endParaRPr sz="1200" i="1">
              <a:solidFill>
                <a:srgbClr val="00497F"/>
              </a:solidFill>
              <a:latin typeface="Lato"/>
            </a:endParaRPr>
          </a:p>
          <a:p>
            <a:pPr defTabSz="457200">
              <a:spcBef>
                <a:spcPct val="0"/>
              </a:spcBef>
            </a:pPr>
            <a:endParaRPr sz="1800" b="1" i="1">
              <a:solidFill>
                <a:srgbClr val="66CC00"/>
              </a:solidFill>
              <a:latin typeface="Lato"/>
            </a:endParaRPr>
          </a:p>
        </p:txBody>
      </p:sp>
      <p:sp>
        <p:nvSpPr>
          <p:cNvPr id="3" name="New shape"/>
          <p:cNvSpPr/>
          <p:nvPr/>
        </p:nvSpPr>
        <p:spPr>
          <a:xfrm>
            <a:off x="0" y="0"/>
            <a:ext cx="4441317" cy="6881495"/>
          </a:xfrm>
          <a:prstGeom prst="rect">
            <a:avLst/>
          </a:prstGeom>
          <a:ln>
            <a:noFill/>
          </a:ln>
        </p:spPr>
        <p:style>
          <a:lnRef idx="2">
            <a:schemeClr val="accent1">
              <a:shade val="50000"/>
            </a:schemeClr>
          </a:lnRef>
          <a:fillRef idx="1">
            <a:srgbClr val="66CC00"/>
          </a:fillRef>
          <a:effectRef idx="0">
            <a:schemeClr val="accent1"/>
          </a:effectRef>
          <a:fontRef idx="minor">
            <a:schemeClr val="lt1"/>
          </a:fontRef>
        </p:style>
        <p:txBody>
          <a:bodyPr lIns="91440" tIns="91440" rIns="91440" bIns="91440" rtlCol="0" anchor="t"/>
          <a:lstStyle/>
          <a:p>
            <a:pPr defTabSz="457200"/>
            <a:endParaRPr sz="5600">
              <a:solidFill>
                <a:srgbClr val="000000"/>
              </a:solidFill>
              <a:latin typeface="Lato"/>
            </a:endParaRPr>
          </a:p>
          <a:p>
            <a:pPr algn="ctr" defTabSz="457200">
              <a:spcBef>
                <a:spcPct val="0"/>
              </a:spcBef>
            </a:pPr>
            <a:r>
              <a:rPr sz="5600">
                <a:solidFill>
                  <a:srgbClr val="FFFFFF"/>
                </a:solidFill>
                <a:latin typeface="Lato"/>
              </a:rPr>
              <a:t>My </a:t>
            </a:r>
            <a:r>
              <a:rPr sz="5600" i="1" u="sng">
                <a:solidFill>
                  <a:srgbClr val="FFFFFF"/>
                </a:solidFill>
                <a:latin typeface="Lato"/>
              </a:rPr>
              <a:t>Current</a:t>
            </a:r>
            <a:r>
              <a:rPr sz="5600" i="1">
                <a:solidFill>
                  <a:srgbClr val="FFFFFF"/>
                </a:solidFill>
                <a:latin typeface="Lato"/>
              </a:rPr>
              <a:t> </a:t>
            </a:r>
            <a:r>
              <a:rPr sz="5600" i="1" u="sng">
                <a:solidFill>
                  <a:srgbClr val="FFFFFF"/>
                </a:solidFill>
                <a:latin typeface="Lato"/>
              </a:rPr>
              <a:t>Situation</a:t>
            </a:r>
            <a:r>
              <a:rPr sz="5600">
                <a:solidFill>
                  <a:srgbClr val="FFFFFF"/>
                </a:solidFill>
                <a:latin typeface="Lato"/>
              </a:rPr>
              <a:t> is </a:t>
            </a:r>
            <a:r>
              <a:rPr sz="5600" u="sng">
                <a:solidFill>
                  <a:srgbClr val="FFFFFF"/>
                </a:solidFill>
                <a:latin typeface="Lato"/>
              </a:rPr>
              <a:t>NOT</a:t>
            </a:r>
            <a:r>
              <a:rPr sz="5600">
                <a:solidFill>
                  <a:srgbClr val="FFFFFF"/>
                </a:solidFill>
                <a:latin typeface="Lato"/>
              </a:rPr>
              <a:t> </a:t>
            </a:r>
          </a:p>
          <a:p>
            <a:pPr algn="ctr" defTabSz="457200">
              <a:spcBef>
                <a:spcPct val="0"/>
              </a:spcBef>
            </a:pPr>
            <a:r>
              <a:rPr sz="5600">
                <a:solidFill>
                  <a:srgbClr val="FFFFFF"/>
                </a:solidFill>
                <a:latin typeface="Lato"/>
              </a:rPr>
              <a:t>My Final Destination !</a:t>
            </a:r>
          </a:p>
        </p:txBody>
      </p:sp>
      <p:sp>
        <p:nvSpPr>
          <p:cNvPr id="4" name="New shape"/>
          <p:cNvSpPr/>
          <p:nvPr/>
        </p:nvSpPr>
        <p:spPr>
          <a:xfrm>
            <a:off x="4571492" y="65024"/>
            <a:ext cx="7571740" cy="1065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3200">
                <a:solidFill>
                  <a:srgbClr val="000000"/>
                </a:solidFill>
                <a:latin typeface="Lato"/>
              </a:rPr>
              <a:t>What does the Standards Say? </a:t>
            </a:r>
          </a:p>
          <a:p>
            <a:pPr defTabSz="457200">
              <a:spcBef>
                <a:spcPct val="0"/>
              </a:spcBef>
            </a:pPr>
            <a:r>
              <a:rPr sz="1700" i="1">
                <a:solidFill>
                  <a:srgbClr val="00497F"/>
                </a:solidFill>
                <a:latin typeface="Lato"/>
              </a:rPr>
              <a:t>ISA™ 720 (Revised), The Auditor’s Responsibilities Relating to </a:t>
            </a:r>
            <a:r>
              <a:rPr sz="1700" b="1" i="1">
                <a:solidFill>
                  <a:srgbClr val="66CC00"/>
                </a:solidFill>
                <a:latin typeface="Lato"/>
              </a:rPr>
              <a:t>Other Information</a:t>
            </a:r>
          </a:p>
        </p:txBody>
      </p:sp>
      <p:sp>
        <p:nvSpPr>
          <p:cNvPr id="5" name="New shape"/>
          <p:cNvSpPr/>
          <p:nvPr/>
        </p:nvSpPr>
        <p:spPr>
          <a:xfrm>
            <a:off x="2936367" y="65024"/>
            <a:ext cx="1533525"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endParaRPr/>
          </a:p>
        </p:txBody>
      </p:sp>
      <p:pic>
        <p:nvPicPr>
          <p:cNvPr id="6" name="New picture"/>
          <p:cNvPicPr/>
          <p:nvPr/>
        </p:nvPicPr>
        <p:blipFill>
          <a:blip r:embed="rId2"/>
          <a:stretch>
            <a:fillRect/>
          </a:stretch>
        </p:blipFill>
        <p:spPr>
          <a:xfrm>
            <a:off x="2936367" y="65024"/>
            <a:ext cx="1533525" cy="47625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495292" y="1213358"/>
            <a:ext cx="7759573" cy="5260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endParaRPr sz="1800" i="1">
              <a:solidFill>
                <a:srgbClr val="00497F"/>
              </a:solidFill>
              <a:latin typeface="Lato"/>
            </a:endParaRPr>
          </a:p>
          <a:p>
            <a:pPr defTabSz="457200">
              <a:spcBef>
                <a:spcPct val="0"/>
              </a:spcBef>
            </a:pPr>
            <a:r>
              <a:rPr sz="1800" i="1">
                <a:solidFill>
                  <a:srgbClr val="00497F"/>
                </a:solidFill>
                <a:latin typeface="Lato"/>
              </a:rPr>
              <a:t>2. </a:t>
            </a:r>
            <a:r>
              <a:rPr sz="2000" b="1" i="1">
                <a:solidFill>
                  <a:srgbClr val="00497F"/>
                </a:solidFill>
                <a:latin typeface="Lato"/>
              </a:rPr>
              <a:t>“Documents containing audited financial statements”</a:t>
            </a:r>
            <a:r>
              <a:rPr sz="1800" i="1">
                <a:solidFill>
                  <a:srgbClr val="00497F"/>
                </a:solidFill>
                <a:latin typeface="Lato"/>
              </a:rPr>
              <a:t> refers to annual reports (or similar documents), that are issued to owners (or similar stakeholders), containing audited financial statements and the auditor’s report thereon. </a:t>
            </a:r>
          </a:p>
          <a:p>
            <a:pPr defTabSz="457200">
              <a:spcBef>
                <a:spcPct val="0"/>
              </a:spcBef>
            </a:pPr>
            <a:endParaRPr sz="1800" i="1">
              <a:solidFill>
                <a:srgbClr val="00497F"/>
              </a:solidFill>
              <a:latin typeface="Lato"/>
            </a:endParaRPr>
          </a:p>
          <a:p>
            <a:pPr defTabSz="457200">
              <a:spcBef>
                <a:spcPct val="0"/>
              </a:spcBef>
            </a:pPr>
            <a:r>
              <a:rPr sz="1800" i="1">
                <a:solidFill>
                  <a:srgbClr val="00497F"/>
                </a:solidFill>
                <a:latin typeface="Lato"/>
              </a:rPr>
              <a:t>This may also be applied, adapted as necessary in the circumstances, to other documents containing audited financial statements, such as those used in securities offerings.1 (Ref: Para. A2) </a:t>
            </a:r>
          </a:p>
          <a:p>
            <a:pPr defTabSz="457200">
              <a:spcBef>
                <a:spcPct val="0"/>
              </a:spcBef>
            </a:pPr>
            <a:endParaRPr sz="2400" i="1">
              <a:solidFill>
                <a:srgbClr val="00497F"/>
              </a:solidFill>
              <a:latin typeface="Lato"/>
            </a:endParaRPr>
          </a:p>
          <a:p>
            <a:pPr defTabSz="457200">
              <a:spcBef>
                <a:spcPct val="0"/>
              </a:spcBef>
            </a:pPr>
            <a:endParaRPr sz="1800" b="1" i="1">
              <a:solidFill>
                <a:srgbClr val="66CC00"/>
              </a:solidFill>
              <a:latin typeface="Lato"/>
            </a:endParaRPr>
          </a:p>
          <a:p>
            <a:pPr defTabSz="457200">
              <a:spcBef>
                <a:spcPct val="0"/>
              </a:spcBef>
            </a:pPr>
            <a:endParaRPr sz="1600" b="1" i="1">
              <a:solidFill>
                <a:srgbClr val="66CC00"/>
              </a:solidFill>
              <a:latin typeface="Lato"/>
            </a:endParaRPr>
          </a:p>
          <a:p>
            <a:pPr defTabSz="457200">
              <a:spcBef>
                <a:spcPct val="0"/>
              </a:spcBef>
            </a:pPr>
            <a:endParaRPr sz="1800" b="1" i="1">
              <a:solidFill>
                <a:srgbClr val="66CC00"/>
              </a:solidFill>
              <a:latin typeface="Lato"/>
            </a:endParaRPr>
          </a:p>
          <a:p>
            <a:pPr defTabSz="457200">
              <a:spcBef>
                <a:spcPct val="0"/>
              </a:spcBef>
            </a:pPr>
            <a:endParaRPr sz="1800" b="1" i="1">
              <a:solidFill>
                <a:srgbClr val="66CC00"/>
              </a:solidFill>
              <a:latin typeface="Lato"/>
            </a:endParaRPr>
          </a:p>
          <a:p>
            <a:pPr defTabSz="457200">
              <a:spcBef>
                <a:spcPct val="0"/>
              </a:spcBef>
            </a:pPr>
            <a:endParaRPr sz="1800" b="1" i="1">
              <a:solidFill>
                <a:srgbClr val="66CC00"/>
              </a:solidFill>
              <a:latin typeface="Lato"/>
            </a:endParaRPr>
          </a:p>
          <a:p>
            <a:pPr defTabSz="457200">
              <a:spcBef>
                <a:spcPct val="0"/>
              </a:spcBef>
            </a:pPr>
            <a:r>
              <a:rPr sz="1800" b="1" i="1">
                <a:solidFill>
                  <a:srgbClr val="66CC00"/>
                </a:solidFill>
                <a:latin typeface="Lato"/>
              </a:rPr>
              <a:t>Note:</a:t>
            </a:r>
            <a:r>
              <a:rPr sz="2400" i="1">
                <a:solidFill>
                  <a:srgbClr val="00497F"/>
                </a:solidFill>
                <a:latin typeface="Lato"/>
              </a:rPr>
              <a:t> </a:t>
            </a:r>
            <a:r>
              <a:rPr sz="1200" b="1" i="1">
                <a:solidFill>
                  <a:srgbClr val="00497F"/>
                </a:solidFill>
                <a:latin typeface="Lato"/>
              </a:rPr>
              <a:t>Effective</a:t>
            </a:r>
            <a:r>
              <a:rPr sz="1200" i="1">
                <a:solidFill>
                  <a:srgbClr val="00497F"/>
                </a:solidFill>
                <a:latin typeface="Lato"/>
              </a:rPr>
              <a:t> Date: Audits of financial statements for periods ending on or after </a:t>
            </a:r>
            <a:r>
              <a:rPr sz="1200" b="1" i="1">
                <a:solidFill>
                  <a:srgbClr val="00497F"/>
                </a:solidFill>
                <a:latin typeface="Lato"/>
              </a:rPr>
              <a:t>December 15, 2016 </a:t>
            </a:r>
          </a:p>
        </p:txBody>
      </p:sp>
      <p:sp>
        <p:nvSpPr>
          <p:cNvPr id="3" name="New shape"/>
          <p:cNvSpPr/>
          <p:nvPr/>
        </p:nvSpPr>
        <p:spPr>
          <a:xfrm>
            <a:off x="0" y="0"/>
            <a:ext cx="4441317" cy="6881495"/>
          </a:xfrm>
          <a:prstGeom prst="rect">
            <a:avLst/>
          </a:prstGeom>
          <a:ln>
            <a:noFill/>
          </a:ln>
        </p:spPr>
        <p:style>
          <a:lnRef idx="2">
            <a:schemeClr val="accent1">
              <a:shade val="50000"/>
            </a:schemeClr>
          </a:lnRef>
          <a:fillRef idx="1">
            <a:srgbClr val="66CC00"/>
          </a:fillRef>
          <a:effectRef idx="0">
            <a:schemeClr val="accent1"/>
          </a:effectRef>
          <a:fontRef idx="minor">
            <a:schemeClr val="lt1"/>
          </a:fontRef>
        </p:style>
        <p:txBody>
          <a:bodyPr lIns="91440" tIns="91440" rIns="91440" bIns="91440" rtlCol="0" anchor="t"/>
          <a:lstStyle/>
          <a:p>
            <a:pPr defTabSz="457200"/>
            <a:endParaRPr sz="5600">
              <a:solidFill>
                <a:srgbClr val="000000"/>
              </a:solidFill>
              <a:latin typeface="Lato"/>
            </a:endParaRPr>
          </a:p>
          <a:p>
            <a:pPr algn="ctr" defTabSz="457200">
              <a:spcBef>
                <a:spcPct val="0"/>
              </a:spcBef>
            </a:pPr>
            <a:r>
              <a:rPr sz="5600">
                <a:solidFill>
                  <a:srgbClr val="FFFFFF"/>
                </a:solidFill>
                <a:latin typeface="Lato"/>
              </a:rPr>
              <a:t>My </a:t>
            </a:r>
            <a:r>
              <a:rPr sz="5600" i="1" u="sng">
                <a:solidFill>
                  <a:srgbClr val="FFFFFF"/>
                </a:solidFill>
                <a:latin typeface="Lato"/>
              </a:rPr>
              <a:t>Current</a:t>
            </a:r>
            <a:r>
              <a:rPr sz="5600" i="1">
                <a:solidFill>
                  <a:srgbClr val="FFFFFF"/>
                </a:solidFill>
                <a:latin typeface="Lato"/>
              </a:rPr>
              <a:t> </a:t>
            </a:r>
            <a:r>
              <a:rPr sz="5600" i="1" u="sng">
                <a:solidFill>
                  <a:srgbClr val="FFFFFF"/>
                </a:solidFill>
                <a:latin typeface="Lato"/>
              </a:rPr>
              <a:t>Situation</a:t>
            </a:r>
            <a:r>
              <a:rPr sz="5600">
                <a:solidFill>
                  <a:srgbClr val="FFFFFF"/>
                </a:solidFill>
                <a:latin typeface="Lato"/>
              </a:rPr>
              <a:t> is </a:t>
            </a:r>
            <a:r>
              <a:rPr sz="5600" u="sng">
                <a:solidFill>
                  <a:srgbClr val="FFFFFF"/>
                </a:solidFill>
                <a:latin typeface="Lato"/>
              </a:rPr>
              <a:t>NOT</a:t>
            </a:r>
            <a:r>
              <a:rPr sz="5600">
                <a:solidFill>
                  <a:srgbClr val="FFFFFF"/>
                </a:solidFill>
                <a:latin typeface="Lato"/>
              </a:rPr>
              <a:t> </a:t>
            </a:r>
          </a:p>
          <a:p>
            <a:pPr algn="ctr" defTabSz="457200">
              <a:spcBef>
                <a:spcPct val="0"/>
              </a:spcBef>
            </a:pPr>
            <a:r>
              <a:rPr sz="5600">
                <a:solidFill>
                  <a:srgbClr val="FFFFFF"/>
                </a:solidFill>
                <a:latin typeface="Lato"/>
              </a:rPr>
              <a:t>My Final Destination !</a:t>
            </a:r>
          </a:p>
        </p:txBody>
      </p:sp>
      <p:sp>
        <p:nvSpPr>
          <p:cNvPr id="4" name="New shape"/>
          <p:cNvSpPr/>
          <p:nvPr/>
        </p:nvSpPr>
        <p:spPr>
          <a:xfrm>
            <a:off x="4595368" y="52070"/>
            <a:ext cx="7571740" cy="1065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defTabSz="457200"/>
            <a:r>
              <a:rPr sz="3200">
                <a:solidFill>
                  <a:srgbClr val="000000"/>
                </a:solidFill>
                <a:latin typeface="Lato"/>
              </a:rPr>
              <a:t>Standards </a:t>
            </a:r>
          </a:p>
          <a:p>
            <a:pPr defTabSz="457200">
              <a:spcBef>
                <a:spcPct val="0"/>
              </a:spcBef>
            </a:pPr>
            <a:r>
              <a:rPr sz="1700" i="1">
                <a:solidFill>
                  <a:srgbClr val="00497F"/>
                </a:solidFill>
                <a:latin typeface="Lato"/>
              </a:rPr>
              <a:t>ISA™ 720 Definition of  </a:t>
            </a:r>
            <a:r>
              <a:rPr sz="1700" b="1" i="1">
                <a:solidFill>
                  <a:srgbClr val="66CC00"/>
                </a:solidFill>
                <a:latin typeface="Lato"/>
              </a:rPr>
              <a:t>Other Information</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4 unknown"/>
  <p:tag name="AS_RELEASE_DATE" val="2018.12.31"/>
  <p:tag name="AS_TITLE" val="Aspose.Slides for Java"/>
  <p:tag name="AS_VERSION" val="18.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1885</Words>
  <Application>Microsoft Macintosh PowerPoint</Application>
  <PresentationFormat>Personalizado</PresentationFormat>
  <Paragraphs>226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44th World Continuous Auditing and Reporting Symposium</dc:title>
  <dc:creator>Michaela</dc:creator>
  <cp:lastModifiedBy>Usuario de Windows</cp:lastModifiedBy>
  <cp:revision>3</cp:revision>
  <cp:lastPrinted>2019-03-20T17:48:01Z</cp:lastPrinted>
  <dcterms:created xsi:type="dcterms:W3CDTF">2019-03-20T17:48:01Z</dcterms:created>
  <dcterms:modified xsi:type="dcterms:W3CDTF">2019-03-20T18:27:07Z</dcterms:modified>
</cp:coreProperties>
</file>